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749" r:id="rId1"/>
  </p:sldMasterIdLst>
  <p:notesMasterIdLst>
    <p:notesMasterId r:id="rId46"/>
  </p:notesMasterIdLst>
  <p:sldIdLst>
    <p:sldId id="401" r:id="rId2"/>
    <p:sldId id="383" r:id="rId3"/>
    <p:sldId id="448" r:id="rId4"/>
    <p:sldId id="449" r:id="rId5"/>
    <p:sldId id="454" r:id="rId6"/>
    <p:sldId id="453" r:id="rId7"/>
    <p:sldId id="490" r:id="rId8"/>
    <p:sldId id="455" r:id="rId9"/>
    <p:sldId id="451" r:id="rId10"/>
    <p:sldId id="459" r:id="rId11"/>
    <p:sldId id="466" r:id="rId12"/>
    <p:sldId id="460" r:id="rId13"/>
    <p:sldId id="462" r:id="rId14"/>
    <p:sldId id="463" r:id="rId15"/>
    <p:sldId id="464" r:id="rId16"/>
    <p:sldId id="465" r:id="rId17"/>
    <p:sldId id="461" r:id="rId18"/>
    <p:sldId id="467" r:id="rId19"/>
    <p:sldId id="468" r:id="rId20"/>
    <p:sldId id="469" r:id="rId21"/>
    <p:sldId id="471" r:id="rId22"/>
    <p:sldId id="472" r:id="rId23"/>
    <p:sldId id="474" r:id="rId24"/>
    <p:sldId id="475" r:id="rId25"/>
    <p:sldId id="476" r:id="rId26"/>
    <p:sldId id="477" r:id="rId27"/>
    <p:sldId id="478" r:id="rId28"/>
    <p:sldId id="479" r:id="rId29"/>
    <p:sldId id="483" r:id="rId30"/>
    <p:sldId id="484" r:id="rId31"/>
    <p:sldId id="485" r:id="rId32"/>
    <p:sldId id="486" r:id="rId33"/>
    <p:sldId id="487" r:id="rId34"/>
    <p:sldId id="488" r:id="rId35"/>
    <p:sldId id="492" r:id="rId36"/>
    <p:sldId id="493" r:id="rId37"/>
    <p:sldId id="494" r:id="rId38"/>
    <p:sldId id="495" r:id="rId39"/>
    <p:sldId id="496" r:id="rId40"/>
    <p:sldId id="497" r:id="rId41"/>
    <p:sldId id="498" r:id="rId42"/>
    <p:sldId id="499" r:id="rId43"/>
    <p:sldId id="500" r:id="rId44"/>
    <p:sldId id="405"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01"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8401" autoAdjust="0"/>
    <p:restoredTop sz="79052" autoAdjust="0"/>
  </p:normalViewPr>
  <p:slideViewPr>
    <p:cSldViewPr>
      <p:cViewPr varScale="1">
        <p:scale>
          <a:sx n="40" d="100"/>
          <a:sy n="40" d="100"/>
        </p:scale>
        <p:origin x="439" y="31"/>
      </p:cViewPr>
      <p:guideLst>
        <p:guide orient="horz" pos="4201"/>
        <p:guide pos="3840"/>
      </p:guideLst>
    </p:cSldViewPr>
  </p:slideViewPr>
  <p:outlineViewPr>
    <p:cViewPr>
      <p:scale>
        <a:sx n="33" d="100"/>
        <a:sy n="33" d="100"/>
      </p:scale>
      <p:origin x="0" y="-1563"/>
    </p:cViewPr>
  </p:outlineViewPr>
  <p:notesTextViewPr>
    <p:cViewPr>
      <p:scale>
        <a:sx n="200" d="100"/>
        <a:sy n="2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FAC0F1-390E-4866-B912-8A79AF314BE6}" type="datetimeFigureOut">
              <a:rPr lang="en-US" smtClean="0"/>
              <a:t>9/4/2024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CC926F-C495-41E3-8700-86574E990375}" type="slidenum">
              <a:rPr lang="en-US" smtClean="0"/>
              <a:t>‹#›</a:t>
            </a:fld>
            <a:endParaRPr lang="en-US"/>
          </a:p>
        </p:txBody>
      </p:sp>
    </p:spTree>
    <p:extLst>
      <p:ext uri="{BB962C8B-B14F-4D97-AF65-F5344CB8AC3E}">
        <p14:creationId xmlns:p14="http://schemas.microsoft.com/office/powerpoint/2010/main" val="4074200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CC926F-C495-41E3-8700-86574E990375}" type="slidenum">
              <a:rPr lang="en-US" smtClean="0"/>
              <a:t>1</a:t>
            </a:fld>
            <a:endParaRPr lang="en-US"/>
          </a:p>
        </p:txBody>
      </p:sp>
    </p:spTree>
    <p:extLst>
      <p:ext uri="{BB962C8B-B14F-4D97-AF65-F5344CB8AC3E}">
        <p14:creationId xmlns:p14="http://schemas.microsoft.com/office/powerpoint/2010/main" val="4031537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800" b="1" i="0" u="none" strike="noStrike" baseline="0" dirty="0">
                <a:latin typeface="Garamond-Bold"/>
              </a:rPr>
              <a:t>The choice of space: </a:t>
            </a:r>
            <a:r>
              <a:rPr lang="en-US" sz="800" b="0" i="0" u="none" strike="noStrike" baseline="0" dirty="0">
                <a:latin typeface="Garamond" panose="02020404030301010803" pitchFamily="18" charset="0"/>
              </a:rPr>
              <a:t>The choice of space determines whether poverty is measured in</a:t>
            </a:r>
          </a:p>
          <a:p>
            <a:pPr algn="l"/>
            <a:r>
              <a:rPr lang="en-US" sz="800" b="0" i="0" u="none" strike="noStrike" baseline="0" dirty="0">
                <a:latin typeface="Garamond" panose="02020404030301010803" pitchFamily="18" charset="0"/>
              </a:rPr>
              <a:t>the space of resources, inputs and access to services, outputs, or </a:t>
            </a:r>
            <a:r>
              <a:rPr lang="en-US" sz="800" b="0" i="0" u="none" strike="noStrike" baseline="0" dirty="0" err="1">
                <a:latin typeface="Garamond" panose="02020404030301010803" pitchFamily="18" charset="0"/>
              </a:rPr>
              <a:t>functionings</a:t>
            </a:r>
            <a:r>
              <a:rPr lang="en-US" sz="800" b="0" i="0" u="none" strike="noStrike" baseline="0" dirty="0">
                <a:latin typeface="Garamond" panose="02020404030301010803" pitchFamily="18" charset="0"/>
              </a:rPr>
              <a:t> and capabilities.</a:t>
            </a:r>
            <a:endParaRPr lang="en-US" sz="8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1705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800" b="1" i="0" u="none" strike="noStrike" baseline="0" dirty="0">
                <a:latin typeface="Garamond-Bold"/>
              </a:rPr>
              <a:t>The choice of space: </a:t>
            </a:r>
            <a:r>
              <a:rPr lang="en-US" sz="800" b="0" i="0" u="none" strike="noStrike" baseline="0" dirty="0">
                <a:latin typeface="Garamond" panose="02020404030301010803" pitchFamily="18" charset="0"/>
              </a:rPr>
              <a:t>The choice of space determines whether poverty is measured in</a:t>
            </a:r>
          </a:p>
          <a:p>
            <a:pPr algn="l"/>
            <a:r>
              <a:rPr lang="en-US" sz="800" b="0" i="0" u="none" strike="noStrike" baseline="0" dirty="0">
                <a:latin typeface="Garamond" panose="02020404030301010803" pitchFamily="18" charset="0"/>
              </a:rPr>
              <a:t>the space of resources, inputs and access to services, outputs, or </a:t>
            </a:r>
            <a:r>
              <a:rPr lang="en-US" sz="800" b="0" i="0" u="none" strike="noStrike" baseline="0" dirty="0" err="1">
                <a:latin typeface="Garamond" panose="02020404030301010803" pitchFamily="18" charset="0"/>
              </a:rPr>
              <a:t>functionings</a:t>
            </a:r>
            <a:r>
              <a:rPr lang="en-US" sz="800" b="0" i="0" u="none" strike="noStrike" baseline="0" dirty="0">
                <a:latin typeface="Garamond" panose="02020404030301010803" pitchFamily="18" charset="0"/>
              </a:rPr>
              <a:t> and capabilities.</a:t>
            </a:r>
            <a:endParaRPr lang="en-US" sz="8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601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0701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1600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61603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88025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18473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0275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86499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2393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5CC926F-C495-41E3-8700-86574E990375}" type="slidenum">
              <a:rPr lang="en-US" smtClean="0"/>
              <a:t>2</a:t>
            </a:fld>
            <a:endParaRPr lang="en-US"/>
          </a:p>
        </p:txBody>
      </p:sp>
    </p:spTree>
    <p:extLst>
      <p:ext uri="{BB962C8B-B14F-4D97-AF65-F5344CB8AC3E}">
        <p14:creationId xmlns:p14="http://schemas.microsoft.com/office/powerpoint/2010/main" val="39170139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62743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15857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34739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64273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27063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83292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14574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26045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55568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3034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5CC926F-C495-41E3-8700-86574E990375}" type="slidenum">
              <a:rPr lang="en-US" smtClean="0"/>
              <a:t>3</a:t>
            </a:fld>
            <a:endParaRPr lang="en-US"/>
          </a:p>
        </p:txBody>
      </p:sp>
    </p:spTree>
    <p:extLst>
      <p:ext uri="{BB962C8B-B14F-4D97-AF65-F5344CB8AC3E}">
        <p14:creationId xmlns:p14="http://schemas.microsoft.com/office/powerpoint/2010/main" val="28007940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81979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7133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13818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35018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06680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67343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78356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58288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76242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6359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5CC926F-C495-41E3-8700-86574E990375}" type="slidenum">
              <a:rPr lang="en-US" smtClean="0"/>
              <a:t>4</a:t>
            </a:fld>
            <a:endParaRPr lang="en-US"/>
          </a:p>
        </p:txBody>
      </p:sp>
    </p:spTree>
    <p:extLst>
      <p:ext uri="{BB962C8B-B14F-4D97-AF65-F5344CB8AC3E}">
        <p14:creationId xmlns:p14="http://schemas.microsoft.com/office/powerpoint/2010/main" val="23761517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67227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195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86668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00078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CC926F-C495-41E3-8700-86574E990375}" type="slidenum">
              <a:rPr lang="en-US" smtClean="0"/>
              <a:t>44</a:t>
            </a:fld>
            <a:endParaRPr lang="en-US"/>
          </a:p>
        </p:txBody>
      </p:sp>
    </p:spTree>
    <p:extLst>
      <p:ext uri="{BB962C8B-B14F-4D97-AF65-F5344CB8AC3E}">
        <p14:creationId xmlns:p14="http://schemas.microsoft.com/office/powerpoint/2010/main" val="3743149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5CC926F-C495-41E3-8700-86574E990375}" type="slidenum">
              <a:rPr lang="en-US" smtClean="0"/>
              <a:t>5</a:t>
            </a:fld>
            <a:endParaRPr lang="en-US"/>
          </a:p>
        </p:txBody>
      </p:sp>
    </p:spTree>
    <p:extLst>
      <p:ext uri="{BB962C8B-B14F-4D97-AF65-F5344CB8AC3E}">
        <p14:creationId xmlns:p14="http://schemas.microsoft.com/office/powerpoint/2010/main" val="1346438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5CC926F-C495-41E3-8700-86574E990375}" type="slidenum">
              <a:rPr lang="en-US" smtClean="0"/>
              <a:t>6</a:t>
            </a:fld>
            <a:endParaRPr lang="en-US"/>
          </a:p>
        </p:txBody>
      </p:sp>
    </p:spTree>
    <p:extLst>
      <p:ext uri="{BB962C8B-B14F-4D97-AF65-F5344CB8AC3E}">
        <p14:creationId xmlns:p14="http://schemas.microsoft.com/office/powerpoint/2010/main" val="18647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5CC926F-C495-41E3-8700-86574E990375}" type="slidenum">
              <a:rPr lang="en-US" smtClean="0"/>
              <a:t>7</a:t>
            </a:fld>
            <a:endParaRPr lang="en-US"/>
          </a:p>
        </p:txBody>
      </p:sp>
    </p:spTree>
    <p:extLst>
      <p:ext uri="{BB962C8B-B14F-4D97-AF65-F5344CB8AC3E}">
        <p14:creationId xmlns:p14="http://schemas.microsoft.com/office/powerpoint/2010/main" val="4284364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5CC926F-C495-41E3-8700-86574E990375}" type="slidenum">
              <a:rPr lang="en-US" smtClean="0"/>
              <a:t>8</a:t>
            </a:fld>
            <a:endParaRPr lang="en-US"/>
          </a:p>
        </p:txBody>
      </p:sp>
    </p:spTree>
    <p:extLst>
      <p:ext uri="{BB962C8B-B14F-4D97-AF65-F5344CB8AC3E}">
        <p14:creationId xmlns:p14="http://schemas.microsoft.com/office/powerpoint/2010/main" val="4264508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1003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F27079F-731F-4D4C-90B0-2B9AFCDB75D0}"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7D54B5-EDCA-4D23-A9E5-C9CDC9FA5105}" type="slidenum">
              <a:rPr lang="en-US" smtClean="0"/>
              <a:t>‹#›</a:t>
            </a:fld>
            <a:endParaRPr lang="en-US"/>
          </a:p>
        </p:txBody>
      </p:sp>
    </p:spTree>
    <p:extLst>
      <p:ext uri="{BB962C8B-B14F-4D97-AF65-F5344CB8AC3E}">
        <p14:creationId xmlns:p14="http://schemas.microsoft.com/office/powerpoint/2010/main" val="1341607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F27079F-731F-4D4C-90B0-2B9AFCDB75D0}"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7D54B5-EDCA-4D23-A9E5-C9CDC9FA5105}" type="slidenum">
              <a:rPr lang="en-US" smtClean="0"/>
              <a:t>‹#›</a:t>
            </a:fld>
            <a:endParaRPr lang="en-US"/>
          </a:p>
        </p:txBody>
      </p:sp>
    </p:spTree>
    <p:extLst>
      <p:ext uri="{BB962C8B-B14F-4D97-AF65-F5344CB8AC3E}">
        <p14:creationId xmlns:p14="http://schemas.microsoft.com/office/powerpoint/2010/main" val="3120080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F27079F-731F-4D4C-90B0-2B9AFCDB75D0}"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7D54B5-EDCA-4D23-A9E5-C9CDC9FA5105}" type="slidenum">
              <a:rPr lang="en-US" smtClean="0"/>
              <a:t>‹#›</a:t>
            </a:fld>
            <a:endParaRPr lang="en-US"/>
          </a:p>
        </p:txBody>
      </p:sp>
    </p:spTree>
    <p:extLst>
      <p:ext uri="{BB962C8B-B14F-4D97-AF65-F5344CB8AC3E}">
        <p14:creationId xmlns:p14="http://schemas.microsoft.com/office/powerpoint/2010/main" val="2295595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F27079F-731F-4D4C-90B0-2B9AFCDB75D0}"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7D54B5-EDCA-4D23-A9E5-C9CDC9FA5105}" type="slidenum">
              <a:rPr lang="en-US" smtClean="0"/>
              <a:t>‹#›</a:t>
            </a:fld>
            <a:endParaRPr lang="en-US"/>
          </a:p>
        </p:txBody>
      </p:sp>
    </p:spTree>
    <p:extLst>
      <p:ext uri="{BB962C8B-B14F-4D97-AF65-F5344CB8AC3E}">
        <p14:creationId xmlns:p14="http://schemas.microsoft.com/office/powerpoint/2010/main" val="3452330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F27079F-731F-4D4C-90B0-2B9AFCDB75D0}"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7D54B5-EDCA-4D23-A9E5-C9CDC9FA5105}" type="slidenum">
              <a:rPr lang="en-US" smtClean="0"/>
              <a:t>‹#›</a:t>
            </a:fld>
            <a:endParaRPr lang="en-US"/>
          </a:p>
        </p:txBody>
      </p:sp>
    </p:spTree>
    <p:extLst>
      <p:ext uri="{BB962C8B-B14F-4D97-AF65-F5344CB8AC3E}">
        <p14:creationId xmlns:p14="http://schemas.microsoft.com/office/powerpoint/2010/main" val="938043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F27079F-731F-4D4C-90B0-2B9AFCDB75D0}" type="datetimeFigureOut">
              <a:rPr lang="en-US" smtClean="0"/>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7D54B5-EDCA-4D23-A9E5-C9CDC9FA5105}" type="slidenum">
              <a:rPr lang="en-US" smtClean="0"/>
              <a:t>‹#›</a:t>
            </a:fld>
            <a:endParaRPr lang="en-US"/>
          </a:p>
        </p:txBody>
      </p:sp>
    </p:spTree>
    <p:extLst>
      <p:ext uri="{BB962C8B-B14F-4D97-AF65-F5344CB8AC3E}">
        <p14:creationId xmlns:p14="http://schemas.microsoft.com/office/powerpoint/2010/main" val="1914133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F27079F-731F-4D4C-90B0-2B9AFCDB75D0}" type="datetimeFigureOut">
              <a:rPr lang="en-US" smtClean="0"/>
              <a:t>9/4/2024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7D54B5-EDCA-4D23-A9E5-C9CDC9FA5105}" type="slidenum">
              <a:rPr lang="en-US" smtClean="0"/>
              <a:t>‹#›</a:t>
            </a:fld>
            <a:endParaRPr lang="en-US"/>
          </a:p>
        </p:txBody>
      </p:sp>
    </p:spTree>
    <p:extLst>
      <p:ext uri="{BB962C8B-B14F-4D97-AF65-F5344CB8AC3E}">
        <p14:creationId xmlns:p14="http://schemas.microsoft.com/office/powerpoint/2010/main" val="1421924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F27079F-731F-4D4C-90B0-2B9AFCDB75D0}" type="datetimeFigureOut">
              <a:rPr lang="en-US" smtClean="0"/>
              <a:t>9/4/2024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7D54B5-EDCA-4D23-A9E5-C9CDC9FA5105}" type="slidenum">
              <a:rPr lang="en-US" smtClean="0"/>
              <a:t>‹#›</a:t>
            </a:fld>
            <a:endParaRPr lang="en-US"/>
          </a:p>
        </p:txBody>
      </p:sp>
    </p:spTree>
    <p:extLst>
      <p:ext uri="{BB962C8B-B14F-4D97-AF65-F5344CB8AC3E}">
        <p14:creationId xmlns:p14="http://schemas.microsoft.com/office/powerpoint/2010/main" val="3494988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27079F-731F-4D4C-90B0-2B9AFCDB75D0}" type="datetimeFigureOut">
              <a:rPr lang="en-US" smtClean="0"/>
              <a:t>9/4/2024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7D54B5-EDCA-4D23-A9E5-C9CDC9FA5105}" type="slidenum">
              <a:rPr lang="en-US" smtClean="0"/>
              <a:t>‹#›</a:t>
            </a:fld>
            <a:endParaRPr lang="en-US"/>
          </a:p>
        </p:txBody>
      </p:sp>
    </p:spTree>
    <p:extLst>
      <p:ext uri="{BB962C8B-B14F-4D97-AF65-F5344CB8AC3E}">
        <p14:creationId xmlns:p14="http://schemas.microsoft.com/office/powerpoint/2010/main" val="991611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F27079F-731F-4D4C-90B0-2B9AFCDB75D0}" type="datetimeFigureOut">
              <a:rPr lang="en-US" smtClean="0"/>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7D54B5-EDCA-4D23-A9E5-C9CDC9FA5105}" type="slidenum">
              <a:rPr lang="en-US" smtClean="0"/>
              <a:t>‹#›</a:t>
            </a:fld>
            <a:endParaRPr lang="en-US"/>
          </a:p>
        </p:txBody>
      </p:sp>
    </p:spTree>
    <p:extLst>
      <p:ext uri="{BB962C8B-B14F-4D97-AF65-F5344CB8AC3E}">
        <p14:creationId xmlns:p14="http://schemas.microsoft.com/office/powerpoint/2010/main" val="2003346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F27079F-731F-4D4C-90B0-2B9AFCDB75D0}" type="datetimeFigureOut">
              <a:rPr lang="en-US" smtClean="0"/>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7D54B5-EDCA-4D23-A9E5-C9CDC9FA5105}" type="slidenum">
              <a:rPr lang="en-US" smtClean="0"/>
              <a:t>‹#›</a:t>
            </a:fld>
            <a:endParaRPr lang="en-US"/>
          </a:p>
        </p:txBody>
      </p:sp>
    </p:spTree>
    <p:extLst>
      <p:ext uri="{BB962C8B-B14F-4D97-AF65-F5344CB8AC3E}">
        <p14:creationId xmlns:p14="http://schemas.microsoft.com/office/powerpoint/2010/main" val="1640935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27079F-731F-4D4C-90B0-2B9AFCDB75D0}" type="datetimeFigureOut">
              <a:rPr lang="en-US" smtClean="0"/>
              <a:t>9/4/2024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7D54B5-EDCA-4D23-A9E5-C9CDC9FA5105}" type="slidenum">
              <a:rPr lang="en-US" smtClean="0"/>
              <a:t>‹#›</a:t>
            </a:fld>
            <a:endParaRPr lang="en-US"/>
          </a:p>
        </p:txBody>
      </p:sp>
    </p:spTree>
    <p:extLst>
      <p:ext uri="{BB962C8B-B14F-4D97-AF65-F5344CB8AC3E}">
        <p14:creationId xmlns:p14="http://schemas.microsoft.com/office/powerpoint/2010/main" val="29854922"/>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emf"/><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tiff"/><Relationship Id="rId4" Type="http://schemas.openxmlformats.org/officeDocument/2006/relationships/image" Target="../media/image2.jpeg"/><Relationship Id="rId9" Type="http://schemas.openxmlformats.org/officeDocument/2006/relationships/image" Target="../media/image7.emf"/></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image" Target="../media/image10.jpe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image" Target="../media/image13.png"/><Relationship Id="rId4" Type="http://schemas.openxmlformats.org/officeDocument/2006/relationships/image" Target="../media/image5.png"/><Relationship Id="rId9" Type="http://schemas.openxmlformats.org/officeDocument/2006/relationships/image" Target="../media/image10.jpeg"/></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emf"/><Relationship Id="rId11" Type="http://schemas.openxmlformats.org/officeDocument/2006/relationships/hyperlink" Target="https://ophi.org.uk/md-poverty-and-AF-method#:~:text=What%20is%20multidimensional%20poverty%3F,a%20household's%20quality%20of%20life." TargetMode="External"/><Relationship Id="rId5" Type="http://schemas.openxmlformats.org/officeDocument/2006/relationships/image" Target="../media/image6.emf"/><Relationship Id="rId10" Type="http://schemas.openxmlformats.org/officeDocument/2006/relationships/image" Target="../media/image14.png"/><Relationship Id="rId4" Type="http://schemas.openxmlformats.org/officeDocument/2006/relationships/image" Target="../media/image5.png"/><Relationship Id="rId9" Type="http://schemas.openxmlformats.org/officeDocument/2006/relationships/image" Target="../media/image10.jpeg"/></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png"/><Relationship Id="rId9" Type="http://schemas.openxmlformats.org/officeDocument/2006/relationships/image" Target="../media/image10.jpeg"/></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png"/><Relationship Id="rId9" Type="http://schemas.openxmlformats.org/officeDocument/2006/relationships/image" Target="../media/image10.jpeg"/></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png"/><Relationship Id="rId9" Type="http://schemas.openxmlformats.org/officeDocument/2006/relationships/image" Target="../media/image10.jpeg"/></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15.png"/><Relationship Id="rId9" Type="http://schemas.openxmlformats.org/officeDocument/2006/relationships/image" Target="../media/image17.jpeg"/></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emf"/><Relationship Id="rId11" Type="http://schemas.openxmlformats.org/officeDocument/2006/relationships/hyperlink" Target="https://ophi.org.uk/md-poverty-and-AF-method#:~:text=What%20is%20multidimensional%20poverty%3F,a%20household's%20quality%20of%20life." TargetMode="External"/><Relationship Id="rId5" Type="http://schemas.openxmlformats.org/officeDocument/2006/relationships/image" Target="../media/image6.emf"/><Relationship Id="rId10" Type="http://schemas.openxmlformats.org/officeDocument/2006/relationships/image" Target="../media/image21.PNG"/><Relationship Id="rId4" Type="http://schemas.openxmlformats.org/officeDocument/2006/relationships/image" Target="../media/image18.png"/><Relationship Id="rId9" Type="http://schemas.openxmlformats.org/officeDocument/2006/relationships/image" Target="../media/image20.jpeg"/></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18.png"/><Relationship Id="rId9" Type="http://schemas.openxmlformats.org/officeDocument/2006/relationships/image" Target="../media/image20.jpeg"/></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18.png"/><Relationship Id="rId9" Type="http://schemas.openxmlformats.org/officeDocument/2006/relationships/image" Target="../media/image20.jpe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pn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18.png"/><Relationship Id="rId9" Type="http://schemas.openxmlformats.org/officeDocument/2006/relationships/image" Target="../media/image20.jpeg"/></Relationships>
</file>

<file path=ppt/slides/_rels/slide2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image" Target="../media/image22.png"/><Relationship Id="rId4" Type="http://schemas.openxmlformats.org/officeDocument/2006/relationships/image" Target="../media/image18.png"/><Relationship Id="rId9" Type="http://schemas.openxmlformats.org/officeDocument/2006/relationships/image" Target="../media/image20.jpeg"/></Relationships>
</file>

<file path=ppt/slides/_rels/slide2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18.png"/><Relationship Id="rId9" Type="http://schemas.openxmlformats.org/officeDocument/2006/relationships/image" Target="../media/image20.jpeg"/></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18.png"/><Relationship Id="rId9" Type="http://schemas.openxmlformats.org/officeDocument/2006/relationships/image" Target="../media/image20.jpeg"/></Relationships>
</file>

<file path=ppt/slides/_rels/slide2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hyperlink" Target="https://www.unicef.org/esa/media/1356/file/UNICEF-Kenya-2017-Child-Poverty.pdf" TargetMode="External"/><Relationship Id="rId4" Type="http://schemas.openxmlformats.org/officeDocument/2006/relationships/image" Target="../media/image18.png"/><Relationship Id="rId9" Type="http://schemas.openxmlformats.org/officeDocument/2006/relationships/image" Target="../media/image20.jpeg"/></Relationships>
</file>

<file path=ppt/slides/_rels/slide2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18.png"/><Relationship Id="rId9" Type="http://schemas.openxmlformats.org/officeDocument/2006/relationships/image" Target="../media/image20.jpeg"/></Relationships>
</file>

<file path=ppt/slides/_rels/slide2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emf"/><Relationship Id="rId11" Type="http://schemas.openxmlformats.org/officeDocument/2006/relationships/image" Target="../media/image23.png"/><Relationship Id="rId5" Type="http://schemas.openxmlformats.org/officeDocument/2006/relationships/image" Target="../media/image6.emf"/><Relationship Id="rId10" Type="http://schemas.openxmlformats.org/officeDocument/2006/relationships/hyperlink" Target="https://ophi.org.uk/publication/RP-37a" TargetMode="External"/><Relationship Id="rId4" Type="http://schemas.openxmlformats.org/officeDocument/2006/relationships/image" Target="../media/image18.png"/><Relationship Id="rId9" Type="http://schemas.openxmlformats.org/officeDocument/2006/relationships/image" Target="../media/image20.jpeg"/></Relationships>
</file>

<file path=ppt/slides/_rels/slide2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hyperlink" Target="https://ophi.org.uk/publications/WP-58" TargetMode="External"/><Relationship Id="rId4" Type="http://schemas.openxmlformats.org/officeDocument/2006/relationships/image" Target="../media/image18.png"/><Relationship Id="rId9" Type="http://schemas.openxmlformats.org/officeDocument/2006/relationships/image" Target="../media/image20.jpeg"/></Relationships>
</file>

<file path=ppt/slides/_rels/slide2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hyperlink" Target="https://link.springer.com/article/10.1007/s11150-022-09641-7" TargetMode="External"/><Relationship Id="rId4" Type="http://schemas.openxmlformats.org/officeDocument/2006/relationships/image" Target="../media/image18.png"/><Relationship Id="rId9" Type="http://schemas.openxmlformats.org/officeDocument/2006/relationships/image" Target="../media/image20.jpeg"/></Relationships>
</file>

<file path=ppt/slides/_rels/slide2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hyperlink" Target="https://www.sciencedirect.com/science/article/abs/pii/S1364032111003972" TargetMode="External"/><Relationship Id="rId4" Type="http://schemas.openxmlformats.org/officeDocument/2006/relationships/image" Target="../media/image18.png"/><Relationship Id="rId9" Type="http://schemas.openxmlformats.org/officeDocument/2006/relationships/image" Target="../media/image20.jpe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png"/><Relationship Id="rId9" Type="http://schemas.openxmlformats.org/officeDocument/2006/relationships/image" Target="../media/image10.jpeg"/></Relationships>
</file>

<file path=ppt/slides/_rels/slide3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hyperlink" Target="https://link.springer.com/article/10.1007/s12232-024-00471-w" TargetMode="External"/><Relationship Id="rId4" Type="http://schemas.openxmlformats.org/officeDocument/2006/relationships/image" Target="../media/image18.png"/><Relationship Id="rId9" Type="http://schemas.openxmlformats.org/officeDocument/2006/relationships/image" Target="../media/image20.jpeg"/></Relationships>
</file>

<file path=ppt/slides/_rels/slide3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hyperlink" Target="https://link.springer.com/article/10.1007/s12232-024-00471-w" TargetMode="External"/><Relationship Id="rId4" Type="http://schemas.openxmlformats.org/officeDocument/2006/relationships/image" Target="../media/image18.png"/><Relationship Id="rId9" Type="http://schemas.openxmlformats.org/officeDocument/2006/relationships/image" Target="../media/image20.jpeg"/></Relationships>
</file>

<file path=ppt/slides/_rels/slide3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18.png"/><Relationship Id="rId9" Type="http://schemas.openxmlformats.org/officeDocument/2006/relationships/image" Target="../media/image20.jpeg"/></Relationships>
</file>

<file path=ppt/slides/_rels/slide3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0.jpeg"/></Relationships>
</file>

<file path=ppt/slides/_rels/slide3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18.png"/><Relationship Id="rId9" Type="http://schemas.openxmlformats.org/officeDocument/2006/relationships/image" Target="../media/image20.jpeg"/></Relationships>
</file>

<file path=ppt/slides/_rels/slide3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hyperlink" Target="https://github.com/rkohub7/Multidimensional-Concepts.git" TargetMode="External"/><Relationship Id="rId4" Type="http://schemas.openxmlformats.org/officeDocument/2006/relationships/image" Target="../media/image18.png"/><Relationship Id="rId9" Type="http://schemas.openxmlformats.org/officeDocument/2006/relationships/image" Target="../media/image20.jpeg"/></Relationships>
</file>

<file path=ppt/slides/_rels/slide3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image" Target="../media/image25.png"/><Relationship Id="rId4" Type="http://schemas.openxmlformats.org/officeDocument/2006/relationships/image" Target="../media/image18.png"/><Relationship Id="rId9" Type="http://schemas.openxmlformats.org/officeDocument/2006/relationships/image" Target="../media/image20.jpeg"/></Relationships>
</file>

<file path=ppt/slides/_rels/slide3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image" Target="../media/image26.png"/><Relationship Id="rId4" Type="http://schemas.openxmlformats.org/officeDocument/2006/relationships/image" Target="../media/image18.png"/><Relationship Id="rId9" Type="http://schemas.openxmlformats.org/officeDocument/2006/relationships/image" Target="../media/image20.jpeg"/></Relationships>
</file>

<file path=ppt/slides/_rels/slide3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image" Target="../media/image27.png"/><Relationship Id="rId4" Type="http://schemas.openxmlformats.org/officeDocument/2006/relationships/image" Target="../media/image18.png"/><Relationship Id="rId9" Type="http://schemas.openxmlformats.org/officeDocument/2006/relationships/image" Target="../media/image20.jpeg"/></Relationships>
</file>

<file path=ppt/slides/_rels/slide3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18.png"/><Relationship Id="rId9" Type="http://schemas.openxmlformats.org/officeDocument/2006/relationships/image" Target="../media/image20.jpe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png"/><Relationship Id="rId9" Type="http://schemas.openxmlformats.org/officeDocument/2006/relationships/image" Target="../media/image10.jpeg"/></Relationships>
</file>

<file path=ppt/slides/_rels/slide4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image" Target="../media/image28.png"/><Relationship Id="rId4" Type="http://schemas.openxmlformats.org/officeDocument/2006/relationships/image" Target="../media/image18.png"/><Relationship Id="rId9" Type="http://schemas.openxmlformats.org/officeDocument/2006/relationships/image" Target="../media/image20.jpeg"/></Relationships>
</file>

<file path=ppt/slides/_rels/slide4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image" Target="../media/image29.png"/><Relationship Id="rId4" Type="http://schemas.openxmlformats.org/officeDocument/2006/relationships/image" Target="../media/image18.png"/><Relationship Id="rId9" Type="http://schemas.openxmlformats.org/officeDocument/2006/relationships/image" Target="../media/image20.jpeg"/></Relationships>
</file>

<file path=ppt/slides/_rels/slide4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image" Target="../media/image30.png"/><Relationship Id="rId4" Type="http://schemas.openxmlformats.org/officeDocument/2006/relationships/image" Target="../media/image18.png"/><Relationship Id="rId9" Type="http://schemas.openxmlformats.org/officeDocument/2006/relationships/image" Target="../media/image20.jpeg"/></Relationships>
</file>

<file path=ppt/slides/_rels/slide4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image" Target="../media/image31.png"/><Relationship Id="rId4" Type="http://schemas.openxmlformats.org/officeDocument/2006/relationships/image" Target="../media/image18.png"/><Relationship Id="rId9" Type="http://schemas.openxmlformats.org/officeDocument/2006/relationships/image" Target="../media/image20.jpeg"/></Relationships>
</file>

<file path=ppt/slides/_rels/slide44.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33.png"/><Relationship Id="rId3" Type="http://schemas.openxmlformats.org/officeDocument/2006/relationships/image" Target="../media/image1.jpeg"/><Relationship Id="rId7" Type="http://schemas.openxmlformats.org/officeDocument/2006/relationships/image" Target="../media/image6.emf"/><Relationship Id="rId12" Type="http://schemas.openxmlformats.org/officeDocument/2006/relationships/image" Target="../media/image32.png"/><Relationship Id="rId2" Type="http://schemas.openxmlformats.org/officeDocument/2006/relationships/notesSlide" Target="../notesSlides/notesSlide44.xml"/><Relationship Id="rId16"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jpeg"/><Relationship Id="rId5" Type="http://schemas.openxmlformats.org/officeDocument/2006/relationships/image" Target="../media/image4.emf"/><Relationship Id="rId15" Type="http://schemas.openxmlformats.org/officeDocument/2006/relationships/image" Target="../media/image35.png"/><Relationship Id="rId10" Type="http://schemas.openxmlformats.org/officeDocument/2006/relationships/image" Target="../media/image9.png"/><Relationship Id="rId4" Type="http://schemas.openxmlformats.org/officeDocument/2006/relationships/image" Target="../media/image2.jpeg"/><Relationship Id="rId9" Type="http://schemas.openxmlformats.org/officeDocument/2006/relationships/image" Target="../media/image8.tiff"/><Relationship Id="rId14" Type="http://schemas.openxmlformats.org/officeDocument/2006/relationships/image" Target="../media/image34.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png"/><Relationship Id="rId9" Type="http://schemas.openxmlformats.org/officeDocument/2006/relationships/image" Target="../media/image10.jpe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png"/><Relationship Id="rId9" Type="http://schemas.openxmlformats.org/officeDocument/2006/relationships/image" Target="../media/image10.jpeg"/></Relationships>
</file>

<file path=ppt/slides/_rels/slide7.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11.png"/><Relationship Id="rId7"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5.png"/><Relationship Id="rId10" Type="http://schemas.openxmlformats.org/officeDocument/2006/relationships/image" Target="../media/image10.jpeg"/><Relationship Id="rId4" Type="http://schemas.openxmlformats.org/officeDocument/2006/relationships/image" Target="../media/image4.emf"/><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png"/><Relationship Id="rId9" Type="http://schemas.openxmlformats.org/officeDocument/2006/relationships/image" Target="../media/image10.jpeg"/></Relationships>
</file>

<file path=ppt/slides/_rels/slide9.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hyperlink" Target="https://ophi.org.uk/md-poverty-and-AF-method#:~:text=What%20is%20multidimensional%20poverty%3F,a%20household's%20quality%20of%20life." TargetMode="External"/><Relationship Id="rId7"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5.png"/><Relationship Id="rId10" Type="http://schemas.openxmlformats.org/officeDocument/2006/relationships/image" Target="../media/image10.jpeg"/><Relationship Id="rId4" Type="http://schemas.openxmlformats.org/officeDocument/2006/relationships/image" Target="../media/image4.emf"/><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Rectangle 8"/>
          <p:cNvSpPr>
            <a:spLocks noChangeArrowheads="1"/>
          </p:cNvSpPr>
          <p:nvPr/>
        </p:nvSpPr>
        <p:spPr bwMode="auto">
          <a:xfrm>
            <a:off x="0" y="1"/>
            <a:ext cx="12192000" cy="333375"/>
          </a:xfrm>
          <a:prstGeom prst="rect">
            <a:avLst/>
          </a:prstGeom>
          <a:solidFill>
            <a:schemeClr val="accent5">
              <a:lumMod val="75000"/>
            </a:schemeClr>
          </a:solidFill>
          <a:ln>
            <a:noFill/>
          </a:ln>
          <a:effectLst/>
        </p:spPr>
        <p:txBody>
          <a:bodyPr wrap="none" anchor="ctr"/>
          <a:lstStyle/>
          <a:p>
            <a:endParaRPr lang="en-US" dirty="0"/>
          </a:p>
        </p:txBody>
      </p:sp>
      <p:pic>
        <p:nvPicPr>
          <p:cNvPr id="2057" name="Picture 9" descr="shad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3376"/>
            <a:ext cx="12192000" cy="20637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B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84" y="363674"/>
            <a:ext cx="12192000" cy="4762500"/>
          </a:xfrm>
          <a:prstGeom prst="rect">
            <a:avLst/>
          </a:prstGeom>
          <a:noFill/>
          <a:extLst>
            <a:ext uri="{909E8E84-426E-40DD-AFC4-6F175D3DCCD1}">
              <a14:hiddenFill xmlns:a14="http://schemas.microsoft.com/office/drawing/2010/main">
                <a:solidFill>
                  <a:srgbClr val="FFFFFF"/>
                </a:solidFill>
              </a14:hiddenFill>
            </a:ext>
          </a:extLst>
        </p:spPr>
      </p:pic>
      <p:sp>
        <p:nvSpPr>
          <p:cNvPr id="2052" name="Text Box 4"/>
          <p:cNvSpPr txBox="1">
            <a:spLocks noChangeArrowheads="1"/>
          </p:cNvSpPr>
          <p:nvPr/>
        </p:nvSpPr>
        <p:spPr bwMode="auto">
          <a:xfrm>
            <a:off x="1006803" y="2105254"/>
            <a:ext cx="1043506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GB" sz="3000" b="1" dirty="0">
                <a:solidFill>
                  <a:schemeClr val="accent5">
                    <a:lumMod val="75000"/>
                  </a:schemeClr>
                </a:solidFill>
                <a:latin typeface="Times New Roman" panose="02020603050405020304" pitchFamily="18" charset="0"/>
                <a:cs typeface="Times New Roman" panose="02020603050405020304" pitchFamily="18" charset="0"/>
              </a:rPr>
              <a:t>AFRICAN CENTRE OF EXCELLENCE FOR INEQUALITY RESEARCH</a:t>
            </a:r>
          </a:p>
        </p:txBody>
      </p:sp>
      <p:pic>
        <p:nvPicPr>
          <p:cNvPr id="2078" name="Picture 30" descr="shad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3376"/>
            <a:ext cx="12192000" cy="20637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926270" y="2602686"/>
            <a:ext cx="10515600" cy="2914545"/>
          </a:xfrm>
        </p:spPr>
        <p:txBody>
          <a:bodyPr>
            <a:noAutofit/>
          </a:bodyPr>
          <a:lstStyle/>
          <a:p>
            <a:pPr marL="457200" lvl="1" indent="0">
              <a:buNone/>
            </a:pPr>
            <a:endParaRPr lang="en-ZA" dirty="0"/>
          </a:p>
          <a:p>
            <a:pPr marL="0" indent="0" algn="ctr">
              <a:buNone/>
            </a:pPr>
            <a:r>
              <a:rPr lang="en-US" sz="2400" b="1" dirty="0">
                <a:latin typeface="Times New Roman" panose="02020603050405020304" pitchFamily="18" charset="0"/>
                <a:cs typeface="Times New Roman" panose="02020603050405020304" pitchFamily="18" charset="0"/>
              </a:rPr>
              <a:t>MULTIDIMENSIONAL POVERTY CONCEPTUALISATION: APPLICATION TO CHILD POVERTY AND OTHER MEASURES</a:t>
            </a:r>
          </a:p>
          <a:p>
            <a:pPr marL="0" indent="0" algn="ctr">
              <a:buNone/>
            </a:pPr>
            <a:endParaRPr lang="en-US" sz="2400" b="1" dirty="0">
              <a:latin typeface="Times New Roman" panose="02020603050405020304" pitchFamily="18" charset="0"/>
              <a:cs typeface="Times New Roman" panose="02020603050405020304" pitchFamily="18" charset="0"/>
            </a:endParaRPr>
          </a:p>
          <a:p>
            <a:pPr marL="0" indent="0" algn="ctr">
              <a:buNone/>
            </a:pPr>
            <a:r>
              <a:rPr lang="en-US" sz="2400" b="1" dirty="0">
                <a:latin typeface="Times New Roman" panose="02020603050405020304" pitchFamily="18" charset="0"/>
                <a:cs typeface="Times New Roman" panose="02020603050405020304" pitchFamily="18" charset="0"/>
              </a:rPr>
              <a:t> Raymond Elikplim Kofinti (PhD)</a:t>
            </a:r>
          </a:p>
          <a:p>
            <a:pPr marL="0" indent="0" algn="ctr">
              <a:buNone/>
            </a:pPr>
            <a:r>
              <a:rPr lang="en-US" sz="2400" b="1" dirty="0">
                <a:latin typeface="Times New Roman" panose="02020603050405020304" pitchFamily="18" charset="0"/>
                <a:cs typeface="Times New Roman" panose="02020603050405020304" pitchFamily="18" charset="0"/>
              </a:rPr>
              <a:t>University of Nairobi, Kenya </a:t>
            </a:r>
          </a:p>
          <a:p>
            <a:pPr marL="0" indent="0" algn="ctr">
              <a:buNone/>
            </a:pPr>
            <a:endParaRPr lang="en-ZA" sz="2400" dirty="0"/>
          </a:p>
          <a:p>
            <a:pPr marL="457200" lvl="1" indent="0" algn="ctr">
              <a:buNone/>
            </a:pPr>
            <a:endParaRPr lang="en-ZA" dirty="0"/>
          </a:p>
        </p:txBody>
      </p:sp>
      <p:sp>
        <p:nvSpPr>
          <p:cNvPr id="6" name="Rectangle 5">
            <a:extLst>
              <a:ext uri="{FF2B5EF4-FFF2-40B4-BE49-F238E27FC236}">
                <a16:creationId xmlns:a16="http://schemas.microsoft.com/office/drawing/2014/main" id="{EF01506A-BE04-8940-B62D-6930EDC28005}"/>
              </a:ext>
            </a:extLst>
          </p:cNvPr>
          <p:cNvSpPr>
            <a:spLocks noChangeArrowheads="1"/>
          </p:cNvSpPr>
          <p:nvPr/>
        </p:nvSpPr>
        <p:spPr bwMode="auto">
          <a:xfrm>
            <a:off x="128337" y="192505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7" descr="A picture containing histogram&#10;&#10;Description automatically generated">
            <a:extLst>
              <a:ext uri="{FF2B5EF4-FFF2-40B4-BE49-F238E27FC236}">
                <a16:creationId xmlns:a16="http://schemas.microsoft.com/office/drawing/2014/main" id="{CC17B121-7527-7045-80CC-1F7423AD270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98025" y="261961"/>
            <a:ext cx="1274669" cy="1720803"/>
          </a:xfrm>
          <a:prstGeom prst="rect">
            <a:avLst/>
          </a:prstGeom>
        </p:spPr>
      </p:pic>
      <p:grpSp>
        <p:nvGrpSpPr>
          <p:cNvPr id="25" name="Group 24">
            <a:extLst>
              <a:ext uri="{FF2B5EF4-FFF2-40B4-BE49-F238E27FC236}">
                <a16:creationId xmlns:a16="http://schemas.microsoft.com/office/drawing/2014/main" id="{9AE39DE7-63CD-4244-BD61-E28B23ED96FB}"/>
              </a:ext>
            </a:extLst>
          </p:cNvPr>
          <p:cNvGrpSpPr/>
          <p:nvPr/>
        </p:nvGrpSpPr>
        <p:grpSpPr>
          <a:xfrm>
            <a:off x="1188390" y="5793636"/>
            <a:ext cx="10148642" cy="888878"/>
            <a:chOff x="1852014" y="5857034"/>
            <a:chExt cx="10148642" cy="888878"/>
          </a:xfrm>
        </p:grpSpPr>
        <p:pic>
          <p:nvPicPr>
            <p:cNvPr id="26" name="Picture 25">
              <a:extLst>
                <a:ext uri="{FF2B5EF4-FFF2-40B4-BE49-F238E27FC236}">
                  <a16:creationId xmlns:a16="http://schemas.microsoft.com/office/drawing/2014/main" id="{541244BB-2E72-4C1B-AF72-2B15B12C326C}"/>
                </a:ext>
              </a:extLst>
            </p:cNvPr>
            <p:cNvPicPr>
              <a:picLocks noChangeAspect="1"/>
            </p:cNvPicPr>
            <p:nvPr/>
          </p:nvPicPr>
          <p:blipFill>
            <a:blip r:embed="rId6"/>
            <a:stretch>
              <a:fillRect/>
            </a:stretch>
          </p:blipFill>
          <p:spPr>
            <a:xfrm>
              <a:off x="11017089" y="5877272"/>
              <a:ext cx="983567" cy="868640"/>
            </a:xfrm>
            <a:prstGeom prst="rect">
              <a:avLst/>
            </a:prstGeom>
          </p:spPr>
        </p:pic>
        <p:grpSp>
          <p:nvGrpSpPr>
            <p:cNvPr id="27" name="Group 26">
              <a:extLst>
                <a:ext uri="{FF2B5EF4-FFF2-40B4-BE49-F238E27FC236}">
                  <a16:creationId xmlns:a16="http://schemas.microsoft.com/office/drawing/2014/main" id="{C8CF4CFB-683D-4E0E-8CE7-25B861504111}"/>
                </a:ext>
              </a:extLst>
            </p:cNvPr>
            <p:cNvGrpSpPr/>
            <p:nvPr/>
          </p:nvGrpSpPr>
          <p:grpSpPr>
            <a:xfrm>
              <a:off x="1852014" y="5857034"/>
              <a:ext cx="8924506" cy="861358"/>
              <a:chOff x="1852014" y="5857034"/>
              <a:chExt cx="8924506" cy="861358"/>
            </a:xfrm>
          </p:grpSpPr>
          <p:pic>
            <p:nvPicPr>
              <p:cNvPr id="28" name="Picture 5" descr="UCTtransparent_round_logo">
                <a:extLst>
                  <a:ext uri="{FF2B5EF4-FFF2-40B4-BE49-F238E27FC236}">
                    <a16:creationId xmlns:a16="http://schemas.microsoft.com/office/drawing/2014/main" id="{6D3234C6-C57E-4C49-AF6F-F06282E3741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A2795EB9-1AA1-4D49-ACAC-7113EB426736}"/>
                  </a:ext>
                </a:extLst>
              </p:cNvPr>
              <p:cNvPicPr>
                <a:picLocks noChangeAspect="1"/>
              </p:cNvPicPr>
              <p:nvPr/>
            </p:nvPicPr>
            <p:blipFill>
              <a:blip r:embed="rId8"/>
              <a:stretch>
                <a:fillRect/>
              </a:stretch>
            </p:blipFill>
            <p:spPr>
              <a:xfrm>
                <a:off x="8950955" y="5866399"/>
                <a:ext cx="745445" cy="802690"/>
              </a:xfrm>
              <a:prstGeom prst="rect">
                <a:avLst/>
              </a:prstGeom>
            </p:spPr>
          </p:pic>
          <p:pic>
            <p:nvPicPr>
              <p:cNvPr id="30" name="Picture 29">
                <a:extLst>
                  <a:ext uri="{FF2B5EF4-FFF2-40B4-BE49-F238E27FC236}">
                    <a16:creationId xmlns:a16="http://schemas.microsoft.com/office/drawing/2014/main" id="{FFB37B73-091B-4992-AF50-EAD744F0D4B0}"/>
                  </a:ext>
                </a:extLst>
              </p:cNvPr>
              <p:cNvPicPr>
                <a:picLocks noChangeAspect="1"/>
              </p:cNvPicPr>
              <p:nvPr/>
            </p:nvPicPr>
            <p:blipFill>
              <a:blip r:embed="rId9"/>
              <a:stretch>
                <a:fillRect/>
              </a:stretch>
            </p:blipFill>
            <p:spPr>
              <a:xfrm>
                <a:off x="9994760" y="5866399"/>
                <a:ext cx="781760" cy="802690"/>
              </a:xfrm>
              <a:prstGeom prst="rect">
                <a:avLst/>
              </a:prstGeom>
            </p:spPr>
          </p:pic>
          <p:pic>
            <p:nvPicPr>
              <p:cNvPr id="31" name="Picture 7" descr="A close up of a logo&#10;&#10;Description automatically generated">
                <a:extLst>
                  <a:ext uri="{FF2B5EF4-FFF2-40B4-BE49-F238E27FC236}">
                    <a16:creationId xmlns:a16="http://schemas.microsoft.com/office/drawing/2014/main" id="{1DBB607B-40D4-4B0B-9E8C-5530D691993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Logo&#10;&#10;Description automatically generated with low confidence">
                <a:extLst>
                  <a:ext uri="{FF2B5EF4-FFF2-40B4-BE49-F238E27FC236}">
                    <a16:creationId xmlns:a16="http://schemas.microsoft.com/office/drawing/2014/main" id="{3540203E-3829-4B92-9171-32B9F28A56B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33" name="Picture 32" descr="Logo&#10;&#10;Description automatically generated">
                <a:extLst>
                  <a:ext uri="{FF2B5EF4-FFF2-40B4-BE49-F238E27FC236}">
                    <a16:creationId xmlns:a16="http://schemas.microsoft.com/office/drawing/2014/main" id="{FF64FBA1-36DE-4444-BDB4-9498CA7499F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Tree>
    <p:extLst>
      <p:ext uri="{BB962C8B-B14F-4D97-AF65-F5344CB8AC3E}">
        <p14:creationId xmlns:p14="http://schemas.microsoft.com/office/powerpoint/2010/main" val="132155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679" y="70616"/>
            <a:ext cx="10515600" cy="699239"/>
          </a:xfrm>
        </p:spPr>
        <p:txBody>
          <a:bodyPr/>
          <a:lstStyle/>
          <a:p>
            <a:r>
              <a:rPr lang="en-US" sz="3600" b="1" dirty="0">
                <a:solidFill>
                  <a:schemeClr val="accent5">
                    <a:lumMod val="75000"/>
                  </a:schemeClr>
                </a:solidFill>
                <a:latin typeface="Times New Roman" panose="02020603050405020304" pitchFamily="18" charset="0"/>
                <a:cs typeface="Times New Roman" panose="02020603050405020304" pitchFamily="18" charset="0"/>
              </a:rPr>
              <a:t>Normative Theories in Measurement Design</a:t>
            </a:r>
            <a:endParaRPr lang="en-ZA" sz="36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23392" y="769855"/>
            <a:ext cx="8929431" cy="4541720"/>
          </a:xfrm>
        </p:spPr>
        <p:txBody>
          <a:bodyPr>
            <a:normAutofit/>
          </a:bodyPr>
          <a:lstStyle/>
          <a:p>
            <a:pPr marL="457200" lvl="1" indent="0">
              <a:buNone/>
            </a:pPr>
            <a:endParaRPr lang="en-US" sz="2200" dirty="0">
              <a:latin typeface="Times New Roman" panose="02020603050405020304" pitchFamily="18" charset="0"/>
              <a:cs typeface="Times New Roman" panose="02020603050405020304" pitchFamily="18" charset="0"/>
            </a:endParaRPr>
          </a:p>
          <a:p>
            <a:pPr marL="457200" lvl="1" indent="0">
              <a:buNone/>
            </a:pPr>
            <a:endParaRPr lang="en-ZA" sz="2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pic>
        <p:nvPicPr>
          <p:cNvPr id="5" name="Picture 4">
            <a:extLst>
              <a:ext uri="{FF2B5EF4-FFF2-40B4-BE49-F238E27FC236}">
                <a16:creationId xmlns:a16="http://schemas.microsoft.com/office/drawing/2014/main" id="{7C4A4C2E-8091-ECDA-57B5-3A763C920AF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16440" y="620688"/>
            <a:ext cx="6408712" cy="5056874"/>
          </a:xfrm>
          <a:prstGeom prst="rect">
            <a:avLst/>
          </a:prstGeom>
        </p:spPr>
      </p:pic>
      <p:sp>
        <p:nvSpPr>
          <p:cNvPr id="6" name="TextBox 5">
            <a:extLst>
              <a:ext uri="{FF2B5EF4-FFF2-40B4-BE49-F238E27FC236}">
                <a16:creationId xmlns:a16="http://schemas.microsoft.com/office/drawing/2014/main" id="{9F15E5BC-796D-35C0-1DEA-3621905A4A42}"/>
              </a:ext>
            </a:extLst>
          </p:cNvPr>
          <p:cNvSpPr txBox="1"/>
          <p:nvPr/>
        </p:nvSpPr>
        <p:spPr>
          <a:xfrm>
            <a:off x="8287331" y="4509120"/>
            <a:ext cx="3281277" cy="523220"/>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Alkire</a:t>
            </a:r>
            <a:r>
              <a:rPr lang="en-US" sz="2800" dirty="0">
                <a:latin typeface="Times New Roman" panose="02020603050405020304" pitchFamily="18" charset="0"/>
                <a:cs typeface="Times New Roman" panose="02020603050405020304" pitchFamily="18" charset="0"/>
              </a:rPr>
              <a:t> et al. (2015)</a:t>
            </a:r>
            <a:endParaRPr lang="en-US" dirty="0"/>
          </a:p>
        </p:txBody>
      </p:sp>
    </p:spTree>
    <p:extLst>
      <p:ext uri="{BB962C8B-B14F-4D97-AF65-F5344CB8AC3E}">
        <p14:creationId xmlns:p14="http://schemas.microsoft.com/office/powerpoint/2010/main" val="2595062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679" y="70616"/>
            <a:ext cx="10515600" cy="699239"/>
          </a:xfrm>
        </p:spPr>
        <p:txBody>
          <a:bodyPr/>
          <a:lstStyle/>
          <a:p>
            <a:r>
              <a:rPr lang="en-US" sz="3600" b="1" dirty="0">
                <a:solidFill>
                  <a:schemeClr val="accent5">
                    <a:lumMod val="75000"/>
                  </a:schemeClr>
                </a:solidFill>
                <a:latin typeface="Times New Roman" panose="02020603050405020304" pitchFamily="18" charset="0"/>
                <a:cs typeface="Times New Roman" panose="02020603050405020304" pitchFamily="18" charset="0"/>
              </a:rPr>
              <a:t>Normative Choices in Measurement Design</a:t>
            </a:r>
            <a:endParaRPr lang="en-ZA" sz="36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23392" y="769855"/>
            <a:ext cx="8929431" cy="4541720"/>
          </a:xfrm>
        </p:spPr>
        <p:txBody>
          <a:bodyPr>
            <a:normAutofit/>
          </a:bodyPr>
          <a:lstStyle/>
          <a:p>
            <a:pPr marL="457200" lvl="1" indent="0">
              <a:buNone/>
            </a:pPr>
            <a:endParaRPr lang="en-US" sz="2200" dirty="0">
              <a:latin typeface="Times New Roman" panose="02020603050405020304" pitchFamily="18" charset="0"/>
              <a:cs typeface="Times New Roman" panose="02020603050405020304" pitchFamily="18" charset="0"/>
            </a:endParaRPr>
          </a:p>
          <a:p>
            <a:pPr marL="457200" lvl="1" indent="0">
              <a:buNone/>
            </a:pPr>
            <a:endParaRPr lang="en-ZA" sz="2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pic>
        <p:nvPicPr>
          <p:cNvPr id="5" name="Picture 4" descr="A diagram of different colored circles&#10;&#10;Description automatically generated">
            <a:extLst>
              <a:ext uri="{FF2B5EF4-FFF2-40B4-BE49-F238E27FC236}">
                <a16:creationId xmlns:a16="http://schemas.microsoft.com/office/drawing/2014/main" id="{EB6BDF19-5E2E-E3E4-4C92-28A5CD45E63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38137" y="868998"/>
            <a:ext cx="4898023" cy="4867410"/>
          </a:xfrm>
          <a:prstGeom prst="rect">
            <a:avLst/>
          </a:prstGeom>
        </p:spPr>
      </p:pic>
      <p:sp>
        <p:nvSpPr>
          <p:cNvPr id="4" name="TextBox 3">
            <a:extLst>
              <a:ext uri="{FF2B5EF4-FFF2-40B4-BE49-F238E27FC236}">
                <a16:creationId xmlns:a16="http://schemas.microsoft.com/office/drawing/2014/main" id="{F39E8D95-1EFA-A37B-9063-86E75479CFCD}"/>
              </a:ext>
            </a:extLst>
          </p:cNvPr>
          <p:cNvSpPr txBox="1"/>
          <p:nvPr/>
        </p:nvSpPr>
        <p:spPr>
          <a:xfrm>
            <a:off x="7910266" y="5000772"/>
            <a:ext cx="3281277" cy="523220"/>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Alkire</a:t>
            </a:r>
            <a:r>
              <a:rPr lang="en-US" sz="2800" dirty="0">
                <a:latin typeface="Times New Roman" panose="02020603050405020304" pitchFamily="18" charset="0"/>
                <a:cs typeface="Times New Roman" panose="02020603050405020304" pitchFamily="18" charset="0"/>
              </a:rPr>
              <a:t> et al. (2015)</a:t>
            </a:r>
            <a:endParaRPr lang="en-US" dirty="0"/>
          </a:p>
        </p:txBody>
      </p:sp>
    </p:spTree>
    <p:extLst>
      <p:ext uri="{BB962C8B-B14F-4D97-AF65-F5344CB8AC3E}">
        <p14:creationId xmlns:p14="http://schemas.microsoft.com/office/powerpoint/2010/main" val="1544954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679" y="70616"/>
            <a:ext cx="10515600" cy="699239"/>
          </a:xfrm>
        </p:spPr>
        <p:txBody>
          <a:bodyPr/>
          <a:lstStyle/>
          <a:p>
            <a:r>
              <a:rPr lang="en-US" sz="3600" b="1" dirty="0">
                <a:solidFill>
                  <a:schemeClr val="accent5">
                    <a:lumMod val="75000"/>
                  </a:schemeClr>
                </a:solidFill>
                <a:latin typeface="Times New Roman" panose="02020603050405020304" pitchFamily="18" charset="0"/>
                <a:cs typeface="Times New Roman" panose="02020603050405020304" pitchFamily="18" charset="0"/>
              </a:rPr>
              <a:t>The Global MPI</a:t>
            </a:r>
            <a:endParaRPr lang="en-ZA" sz="36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23392" y="769855"/>
            <a:ext cx="8929431" cy="4541720"/>
          </a:xfrm>
        </p:spPr>
        <p:txBody>
          <a:bodyPr>
            <a:normAutofit/>
          </a:bodyPr>
          <a:lstStyle/>
          <a:p>
            <a:pPr marL="457200" lvl="1" indent="0">
              <a:buNone/>
            </a:pPr>
            <a:endParaRPr lang="en-US" sz="2200" dirty="0">
              <a:latin typeface="Times New Roman" panose="02020603050405020304" pitchFamily="18" charset="0"/>
              <a:cs typeface="Times New Roman" panose="02020603050405020304" pitchFamily="18" charset="0"/>
            </a:endParaRPr>
          </a:p>
          <a:p>
            <a:pPr marL="457200" lvl="1" indent="0">
              <a:buNone/>
            </a:pPr>
            <a:endParaRPr lang="en-ZA" sz="2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pic>
        <p:nvPicPr>
          <p:cNvPr id="5" name="Picture 4" descr="A diagram of a health and poverty&#10;&#10;Description automatically generated with medium confidence">
            <a:extLst>
              <a:ext uri="{FF2B5EF4-FFF2-40B4-BE49-F238E27FC236}">
                <a16:creationId xmlns:a16="http://schemas.microsoft.com/office/drawing/2014/main" id="{6706025A-946B-D8F0-BA25-185A96ED73A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2084" y="724986"/>
            <a:ext cx="8929431" cy="4864254"/>
          </a:xfrm>
          <a:prstGeom prst="rect">
            <a:avLst/>
          </a:prstGeom>
        </p:spPr>
      </p:pic>
      <p:sp>
        <p:nvSpPr>
          <p:cNvPr id="4" name="TextBox 3">
            <a:extLst>
              <a:ext uri="{FF2B5EF4-FFF2-40B4-BE49-F238E27FC236}">
                <a16:creationId xmlns:a16="http://schemas.microsoft.com/office/drawing/2014/main" id="{88D26CE6-A978-F2D3-A850-92C461F4E966}"/>
              </a:ext>
            </a:extLst>
          </p:cNvPr>
          <p:cNvSpPr txBox="1"/>
          <p:nvPr/>
        </p:nvSpPr>
        <p:spPr>
          <a:xfrm>
            <a:off x="9113762" y="5095622"/>
            <a:ext cx="2814885" cy="461665"/>
          </a:xfrm>
          <a:prstGeom prst="rect">
            <a:avLst/>
          </a:prstGeom>
          <a:noFill/>
        </p:spPr>
        <p:txBody>
          <a:bodyPr wrap="square" rtlCol="0">
            <a:spAutoFit/>
          </a:bodyPr>
          <a:lstStyle/>
          <a:p>
            <a:pPr lvl="1">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hlinkClick r:id="rId11"/>
              </a:rPr>
              <a:t>Global MPI</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603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711" y="175486"/>
            <a:ext cx="11928648" cy="594369"/>
          </a:xfrm>
        </p:spPr>
        <p:txBody>
          <a:bodyPr>
            <a:normAutofit/>
          </a:bodyPr>
          <a:lstStyle/>
          <a:p>
            <a:r>
              <a:rPr lang="en-US" sz="2800" b="1" dirty="0">
                <a:solidFill>
                  <a:schemeClr val="accent5">
                    <a:lumMod val="75000"/>
                  </a:schemeClr>
                </a:solidFill>
                <a:latin typeface="Times New Roman" panose="02020603050405020304" pitchFamily="18" charset="0"/>
                <a:cs typeface="Times New Roman" panose="02020603050405020304" pitchFamily="18" charset="0"/>
              </a:rPr>
              <a:t>Global MPI – Dimensions, Indicators, Deprivation Cutoffs, and Weights</a:t>
            </a:r>
            <a:endParaRPr lang="en-ZA" sz="28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08510" y="1546425"/>
            <a:ext cx="8929431" cy="4541720"/>
          </a:xfrm>
        </p:spPr>
        <p:txBody>
          <a:bodyPr>
            <a:normAutofit/>
          </a:bodyPr>
          <a:lstStyle/>
          <a:p>
            <a:pPr marL="457200" lvl="1" indent="0">
              <a:buNone/>
            </a:pPr>
            <a:endParaRPr lang="en-US" sz="2200" dirty="0">
              <a:latin typeface="Times New Roman" panose="02020603050405020304" pitchFamily="18" charset="0"/>
              <a:cs typeface="Times New Roman" panose="02020603050405020304" pitchFamily="18" charset="0"/>
            </a:endParaRPr>
          </a:p>
          <a:p>
            <a:pPr marL="457200" lvl="1" indent="0">
              <a:buNone/>
            </a:pPr>
            <a:endParaRPr lang="en-ZA" sz="2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graphicFrame>
        <p:nvGraphicFramePr>
          <p:cNvPr id="4" name="Table 3">
            <a:extLst>
              <a:ext uri="{FF2B5EF4-FFF2-40B4-BE49-F238E27FC236}">
                <a16:creationId xmlns:a16="http://schemas.microsoft.com/office/drawing/2014/main" id="{2FCDB44A-2E3C-1E42-D3BD-D0A1C44036D6}"/>
              </a:ext>
            </a:extLst>
          </p:cNvPr>
          <p:cNvGraphicFramePr>
            <a:graphicFrameLocks noGrp="1"/>
          </p:cNvGraphicFramePr>
          <p:nvPr>
            <p:extLst>
              <p:ext uri="{D42A27DB-BD31-4B8C-83A1-F6EECF244321}">
                <p14:modId xmlns:p14="http://schemas.microsoft.com/office/powerpoint/2010/main" val="4032646247"/>
              </p:ext>
            </p:extLst>
          </p:nvPr>
        </p:nvGraphicFramePr>
        <p:xfrm>
          <a:off x="119336" y="1056076"/>
          <a:ext cx="10971826" cy="4157710"/>
        </p:xfrm>
        <a:graphic>
          <a:graphicData uri="http://schemas.openxmlformats.org/drawingml/2006/table">
            <a:tbl>
              <a:tblPr firstRow="1" bandRow="1">
                <a:tableStyleId>{073A0DAA-6AF3-43AB-8588-CEC1D06C72B9}</a:tableStyleId>
              </a:tblPr>
              <a:tblGrid>
                <a:gridCol w="2194365">
                  <a:extLst>
                    <a:ext uri="{9D8B030D-6E8A-4147-A177-3AD203B41FA5}">
                      <a16:colId xmlns:a16="http://schemas.microsoft.com/office/drawing/2014/main" val="3267517974"/>
                    </a:ext>
                  </a:extLst>
                </a:gridCol>
                <a:gridCol w="2054107">
                  <a:extLst>
                    <a:ext uri="{9D8B030D-6E8A-4147-A177-3AD203B41FA5}">
                      <a16:colId xmlns:a16="http://schemas.microsoft.com/office/drawing/2014/main" val="4226787956"/>
                    </a:ext>
                  </a:extLst>
                </a:gridCol>
                <a:gridCol w="3480514">
                  <a:extLst>
                    <a:ext uri="{9D8B030D-6E8A-4147-A177-3AD203B41FA5}">
                      <a16:colId xmlns:a16="http://schemas.microsoft.com/office/drawing/2014/main" val="3534415524"/>
                    </a:ext>
                  </a:extLst>
                </a:gridCol>
                <a:gridCol w="2280126">
                  <a:extLst>
                    <a:ext uri="{9D8B030D-6E8A-4147-A177-3AD203B41FA5}">
                      <a16:colId xmlns:a16="http://schemas.microsoft.com/office/drawing/2014/main" val="2149060976"/>
                    </a:ext>
                  </a:extLst>
                </a:gridCol>
                <a:gridCol w="962714">
                  <a:extLst>
                    <a:ext uri="{9D8B030D-6E8A-4147-A177-3AD203B41FA5}">
                      <a16:colId xmlns:a16="http://schemas.microsoft.com/office/drawing/2014/main" val="158667940"/>
                    </a:ext>
                  </a:extLst>
                </a:gridCol>
              </a:tblGrid>
              <a:tr h="682990">
                <a:tc>
                  <a:txBody>
                    <a:bodyPr/>
                    <a:lstStyle/>
                    <a:p>
                      <a:r>
                        <a:rPr lang="en-US" sz="2400" dirty="0"/>
                        <a:t>Dimensions </a:t>
                      </a:r>
                    </a:p>
                  </a:txBody>
                  <a:tcPr/>
                </a:tc>
                <a:tc>
                  <a:txBody>
                    <a:bodyPr/>
                    <a:lstStyle/>
                    <a:p>
                      <a:r>
                        <a:rPr lang="en-US" sz="2400" dirty="0"/>
                        <a:t>Indicator </a:t>
                      </a:r>
                    </a:p>
                  </a:txBody>
                  <a:tcPr/>
                </a:tc>
                <a:tc>
                  <a:txBody>
                    <a:bodyPr/>
                    <a:lstStyle/>
                    <a:p>
                      <a:r>
                        <a:rPr lang="en-US" sz="2400" dirty="0"/>
                        <a:t>Deprived if….</a:t>
                      </a:r>
                    </a:p>
                  </a:txBody>
                  <a:tcPr/>
                </a:tc>
                <a:tc>
                  <a:txBody>
                    <a:bodyPr/>
                    <a:lstStyle/>
                    <a:p>
                      <a:r>
                        <a:rPr lang="en-US" sz="2400" dirty="0"/>
                        <a:t>SDG area</a:t>
                      </a:r>
                    </a:p>
                  </a:txBody>
                  <a:tcPr/>
                </a:tc>
                <a:tc>
                  <a:txBody>
                    <a:bodyPr/>
                    <a:lstStyle/>
                    <a:p>
                      <a:r>
                        <a:rPr lang="en-US" sz="2400" dirty="0"/>
                        <a:t> </a:t>
                      </a:r>
                      <a:r>
                        <a:rPr lang="en-US" sz="2400" dirty="0" err="1"/>
                        <a:t>Wgt</a:t>
                      </a:r>
                      <a:endParaRPr lang="en-US" sz="2400" dirty="0"/>
                    </a:p>
                  </a:txBody>
                  <a:tcPr/>
                </a:tc>
                <a:extLst>
                  <a:ext uri="{0D108BD9-81ED-4DB2-BD59-A6C34878D82A}">
                    <a16:rowId xmlns:a16="http://schemas.microsoft.com/office/drawing/2014/main" val="4162249313"/>
                  </a:ext>
                </a:extLst>
              </a:tr>
              <a:tr h="1340683">
                <a:tc>
                  <a:txBody>
                    <a:bodyPr/>
                    <a:lstStyle/>
                    <a:p>
                      <a:endParaRPr lang="en-US" sz="2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u="none" strike="noStrike" kern="1200" baseline="0" dirty="0">
                          <a:solidFill>
                            <a:schemeClr val="dk1"/>
                          </a:solidFill>
                        </a:rPr>
                        <a:t>Nutrition 	</a:t>
                      </a:r>
                    </a:p>
                    <a:p>
                      <a:endParaRPr lang="en-US" sz="2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u="none" strike="noStrike" kern="1200" baseline="0" dirty="0">
                          <a:solidFill>
                            <a:schemeClr val="dk1"/>
                          </a:solidFill>
                        </a:rPr>
                        <a:t>Any person under 70 years of age for whom there is nutritional information is </a:t>
                      </a:r>
                      <a:r>
                        <a:rPr lang="en-US" sz="2400" b="1" u="none" strike="noStrike" kern="1200" baseline="0" dirty="0">
                          <a:solidFill>
                            <a:schemeClr val="dk1"/>
                          </a:solidFill>
                        </a:rPr>
                        <a:t>undernourished</a:t>
                      </a:r>
                      <a:r>
                        <a:rPr lang="en-US" sz="2400" b="0" u="none" strike="noStrike" kern="1200" baseline="0" dirty="0">
                          <a:solidFill>
                            <a:schemeClr val="dk1"/>
                          </a:solidFill>
                        </a:rPr>
                        <a:t>.	</a:t>
                      </a:r>
                    </a:p>
                    <a:p>
                      <a:endParaRPr lang="en-US" sz="2400" dirty="0">
                        <a:latin typeface="Times New Roman" panose="02020603050405020304" pitchFamily="18" charset="0"/>
                        <a:cs typeface="Times New Roman" panose="02020603050405020304" pitchFamily="18" charset="0"/>
                      </a:endParaRPr>
                    </a:p>
                  </a:txBody>
                  <a:tcPr/>
                </a:tc>
                <a:tc>
                  <a:txBody>
                    <a:bodyPr/>
                    <a:lstStyle/>
                    <a:p>
                      <a:r>
                        <a:rPr lang="en-US" sz="2400" dirty="0"/>
                        <a:t>2</a:t>
                      </a:r>
                      <a:endParaRPr lang="en-US" sz="2400" dirty="0">
                        <a:latin typeface="Times New Roman" panose="02020603050405020304" pitchFamily="18" charset="0"/>
                        <a:cs typeface="Times New Roman" panose="02020603050405020304" pitchFamily="18" charset="0"/>
                      </a:endParaRPr>
                    </a:p>
                  </a:txBody>
                  <a:tcPr/>
                </a:tc>
                <a:tc>
                  <a:txBody>
                    <a:bodyPr/>
                    <a:lstStyle/>
                    <a:p>
                      <a:r>
                        <a:rPr lang="en-US" sz="2400" dirty="0"/>
                        <a:t>1/6</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6354613"/>
                  </a:ext>
                </a:extLst>
              </a:tr>
              <a:tr h="1290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Health (1/3) </a:t>
                      </a:r>
                    </a:p>
                    <a:p>
                      <a:endParaRPr lang="en-US" sz="2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u="none" strike="noStrike" kern="1200" baseline="0" dirty="0">
                          <a:solidFill>
                            <a:schemeClr val="dk1"/>
                          </a:solidFill>
                        </a:rPr>
                        <a:t>Child mortality 	</a:t>
                      </a:r>
                    </a:p>
                    <a:p>
                      <a:endParaRPr lang="en-US" sz="2400" dirty="0">
                        <a:latin typeface="Times New Roman" panose="02020603050405020304" pitchFamily="18" charset="0"/>
                        <a:cs typeface="Times New Roman" panose="02020603050405020304" pitchFamily="18" charset="0"/>
                      </a:endParaRPr>
                    </a:p>
                  </a:txBody>
                  <a:tcPr/>
                </a:tc>
                <a:tc>
                  <a:txBody>
                    <a:bodyPr/>
                    <a:lstStyle/>
                    <a:p>
                      <a:r>
                        <a:rPr lang="en-US" sz="2400" dirty="0"/>
                        <a:t>A child under 18 has died in the household in the five-year period preceding the survey</a:t>
                      </a:r>
                      <a:endParaRPr lang="en-US" sz="2400" dirty="0">
                        <a:latin typeface="Times New Roman" panose="02020603050405020304" pitchFamily="18" charset="0"/>
                        <a:cs typeface="Times New Roman" panose="02020603050405020304" pitchFamily="18" charset="0"/>
                      </a:endParaRPr>
                    </a:p>
                  </a:txBody>
                  <a:tcPr/>
                </a:tc>
                <a:tc>
                  <a:txBody>
                    <a:bodyPr/>
                    <a:lstStyle/>
                    <a:p>
                      <a:r>
                        <a:rPr lang="en-US" sz="2400" dirty="0"/>
                        <a:t>3</a:t>
                      </a:r>
                      <a:endParaRPr lang="en-US" sz="2400" dirty="0">
                        <a:latin typeface="Times New Roman" panose="02020603050405020304" pitchFamily="18" charset="0"/>
                        <a:cs typeface="Times New Roman" panose="02020603050405020304" pitchFamily="18" charset="0"/>
                      </a:endParaRPr>
                    </a:p>
                  </a:txBody>
                  <a:tcPr/>
                </a:tc>
                <a:tc>
                  <a:txBody>
                    <a:bodyPr/>
                    <a:lstStyle/>
                    <a:p>
                      <a:r>
                        <a:rPr lang="en-US" sz="2400" dirty="0"/>
                        <a:t>1/6</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76359586"/>
                  </a:ext>
                </a:extLst>
              </a:tr>
            </a:tbl>
          </a:graphicData>
        </a:graphic>
      </p:graphicFrame>
    </p:spTree>
    <p:extLst>
      <p:ext uri="{BB962C8B-B14F-4D97-AF65-F5344CB8AC3E}">
        <p14:creationId xmlns:p14="http://schemas.microsoft.com/office/powerpoint/2010/main" val="38168590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711" y="175486"/>
            <a:ext cx="11928648" cy="594369"/>
          </a:xfrm>
        </p:spPr>
        <p:txBody>
          <a:bodyPr>
            <a:normAutofit/>
          </a:bodyPr>
          <a:lstStyle/>
          <a:p>
            <a:r>
              <a:rPr lang="en-US" sz="2800" b="1" dirty="0">
                <a:solidFill>
                  <a:schemeClr val="accent5">
                    <a:lumMod val="75000"/>
                  </a:schemeClr>
                </a:solidFill>
                <a:latin typeface="Times New Roman" panose="02020603050405020304" pitchFamily="18" charset="0"/>
                <a:cs typeface="Times New Roman" panose="02020603050405020304" pitchFamily="18" charset="0"/>
              </a:rPr>
              <a:t>Global MPI – Dimensions, Indicators, Deprivation Cutoffs, and Weights</a:t>
            </a:r>
            <a:endParaRPr lang="en-ZA" sz="28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08510" y="1546425"/>
            <a:ext cx="8929431" cy="4541720"/>
          </a:xfrm>
        </p:spPr>
        <p:txBody>
          <a:bodyPr>
            <a:normAutofit/>
          </a:bodyPr>
          <a:lstStyle/>
          <a:p>
            <a:pPr marL="457200" lvl="1" indent="0">
              <a:buNone/>
            </a:pPr>
            <a:endParaRPr lang="en-US" sz="2200" dirty="0">
              <a:latin typeface="Times New Roman" panose="02020603050405020304" pitchFamily="18" charset="0"/>
              <a:cs typeface="Times New Roman" panose="02020603050405020304" pitchFamily="18" charset="0"/>
            </a:endParaRPr>
          </a:p>
          <a:p>
            <a:pPr marL="457200" lvl="1" indent="0">
              <a:buNone/>
            </a:pPr>
            <a:endParaRPr lang="en-ZA" sz="2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graphicFrame>
        <p:nvGraphicFramePr>
          <p:cNvPr id="4" name="Table 3">
            <a:extLst>
              <a:ext uri="{FF2B5EF4-FFF2-40B4-BE49-F238E27FC236}">
                <a16:creationId xmlns:a16="http://schemas.microsoft.com/office/drawing/2014/main" id="{2FCDB44A-2E3C-1E42-D3BD-D0A1C44036D6}"/>
              </a:ext>
            </a:extLst>
          </p:cNvPr>
          <p:cNvGraphicFramePr>
            <a:graphicFrameLocks noGrp="1"/>
          </p:cNvGraphicFramePr>
          <p:nvPr>
            <p:extLst>
              <p:ext uri="{D42A27DB-BD31-4B8C-83A1-F6EECF244321}">
                <p14:modId xmlns:p14="http://schemas.microsoft.com/office/powerpoint/2010/main" val="2345715217"/>
              </p:ext>
            </p:extLst>
          </p:nvPr>
        </p:nvGraphicFramePr>
        <p:xfrm>
          <a:off x="411663" y="769854"/>
          <a:ext cx="11811696" cy="5082652"/>
        </p:xfrm>
        <a:graphic>
          <a:graphicData uri="http://schemas.openxmlformats.org/drawingml/2006/table">
            <a:tbl>
              <a:tblPr firstRow="1" bandRow="1">
                <a:tableStyleId>{10A1B5D5-9B99-4C35-A422-299274C87663}</a:tableStyleId>
              </a:tblPr>
              <a:tblGrid>
                <a:gridCol w="2362339">
                  <a:extLst>
                    <a:ext uri="{9D8B030D-6E8A-4147-A177-3AD203B41FA5}">
                      <a16:colId xmlns:a16="http://schemas.microsoft.com/office/drawing/2014/main" val="3267517974"/>
                    </a:ext>
                  </a:extLst>
                </a:gridCol>
                <a:gridCol w="2211344">
                  <a:extLst>
                    <a:ext uri="{9D8B030D-6E8A-4147-A177-3AD203B41FA5}">
                      <a16:colId xmlns:a16="http://schemas.microsoft.com/office/drawing/2014/main" val="4226787956"/>
                    </a:ext>
                  </a:extLst>
                </a:gridCol>
                <a:gridCol w="3746940">
                  <a:extLst>
                    <a:ext uri="{9D8B030D-6E8A-4147-A177-3AD203B41FA5}">
                      <a16:colId xmlns:a16="http://schemas.microsoft.com/office/drawing/2014/main" val="3534415524"/>
                    </a:ext>
                  </a:extLst>
                </a:gridCol>
                <a:gridCol w="2454665">
                  <a:extLst>
                    <a:ext uri="{9D8B030D-6E8A-4147-A177-3AD203B41FA5}">
                      <a16:colId xmlns:a16="http://schemas.microsoft.com/office/drawing/2014/main" val="2149060976"/>
                    </a:ext>
                  </a:extLst>
                </a:gridCol>
                <a:gridCol w="1036408">
                  <a:extLst>
                    <a:ext uri="{9D8B030D-6E8A-4147-A177-3AD203B41FA5}">
                      <a16:colId xmlns:a16="http://schemas.microsoft.com/office/drawing/2014/main" val="158667940"/>
                    </a:ext>
                  </a:extLst>
                </a:gridCol>
              </a:tblGrid>
              <a:tr h="915466">
                <a:tc>
                  <a:txBody>
                    <a:bodyPr/>
                    <a:lstStyle/>
                    <a:p>
                      <a:r>
                        <a:rPr lang="en-US" sz="2400" dirty="0"/>
                        <a:t>Dimensions </a:t>
                      </a:r>
                    </a:p>
                  </a:txBody>
                  <a:tcPr/>
                </a:tc>
                <a:tc>
                  <a:txBody>
                    <a:bodyPr/>
                    <a:lstStyle/>
                    <a:p>
                      <a:r>
                        <a:rPr lang="en-US" sz="2400" dirty="0"/>
                        <a:t>Indicator </a:t>
                      </a:r>
                    </a:p>
                  </a:txBody>
                  <a:tcPr/>
                </a:tc>
                <a:tc>
                  <a:txBody>
                    <a:bodyPr/>
                    <a:lstStyle/>
                    <a:p>
                      <a:r>
                        <a:rPr lang="en-US" sz="2400" dirty="0"/>
                        <a:t>Deprived if….</a:t>
                      </a:r>
                    </a:p>
                  </a:txBody>
                  <a:tcPr/>
                </a:tc>
                <a:tc>
                  <a:txBody>
                    <a:bodyPr/>
                    <a:lstStyle/>
                    <a:p>
                      <a:r>
                        <a:rPr lang="en-US" sz="2400" dirty="0"/>
                        <a:t>SDG area</a:t>
                      </a:r>
                    </a:p>
                  </a:txBody>
                  <a:tcPr/>
                </a:tc>
                <a:tc>
                  <a:txBody>
                    <a:bodyPr/>
                    <a:lstStyle/>
                    <a:p>
                      <a:r>
                        <a:rPr lang="en-US" sz="2400" dirty="0"/>
                        <a:t> </a:t>
                      </a:r>
                      <a:r>
                        <a:rPr lang="en-US" sz="2400" dirty="0" err="1"/>
                        <a:t>Wgt</a:t>
                      </a:r>
                      <a:endParaRPr lang="en-US" sz="2400" dirty="0"/>
                    </a:p>
                  </a:txBody>
                  <a:tcPr/>
                </a:tc>
                <a:extLst>
                  <a:ext uri="{0D108BD9-81ED-4DB2-BD59-A6C34878D82A}">
                    <a16:rowId xmlns:a16="http://schemas.microsoft.com/office/drawing/2014/main" val="4162249313"/>
                  </a:ext>
                </a:extLst>
              </a:tr>
              <a:tr h="2083593">
                <a:tc>
                  <a:txBody>
                    <a:bodyPr/>
                    <a:lstStyle/>
                    <a:p>
                      <a:endParaRPr lang="en-US" sz="2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u="none" strike="noStrike" kern="1200" baseline="0" dirty="0">
                          <a:solidFill>
                            <a:schemeClr val="dk1"/>
                          </a:solidFill>
                        </a:rPr>
                        <a:t>Years of schooling 	</a:t>
                      </a:r>
                    </a:p>
                    <a:p>
                      <a:endParaRPr lang="en-US" sz="2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u="none" strike="noStrike" kern="1200" baseline="0" dirty="0">
                          <a:solidFill>
                            <a:schemeClr val="dk1"/>
                          </a:solidFill>
                        </a:rPr>
                        <a:t>No eligible household member has completed six years of schooling.	</a:t>
                      </a:r>
                    </a:p>
                    <a:p>
                      <a:endParaRPr lang="en-US" sz="2400" dirty="0">
                        <a:latin typeface="Times New Roman" panose="02020603050405020304" pitchFamily="18" charset="0"/>
                        <a:cs typeface="Times New Roman" panose="02020603050405020304" pitchFamily="18" charset="0"/>
                      </a:endParaRPr>
                    </a:p>
                  </a:txBody>
                  <a:tcPr/>
                </a:tc>
                <a:tc>
                  <a:txBody>
                    <a:bodyPr/>
                    <a:lstStyle/>
                    <a:p>
                      <a:r>
                        <a:rPr lang="en-US" sz="2400" dirty="0"/>
                        <a:t>4</a:t>
                      </a:r>
                      <a:endParaRPr lang="en-US" sz="2400" dirty="0">
                        <a:latin typeface="Times New Roman" panose="02020603050405020304" pitchFamily="18" charset="0"/>
                        <a:cs typeface="Times New Roman" panose="02020603050405020304" pitchFamily="18" charset="0"/>
                      </a:endParaRPr>
                    </a:p>
                  </a:txBody>
                  <a:tcPr/>
                </a:tc>
                <a:tc>
                  <a:txBody>
                    <a:bodyPr/>
                    <a:lstStyle/>
                    <a:p>
                      <a:r>
                        <a:rPr lang="en-US" sz="2400" dirty="0"/>
                        <a:t>1/6</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6354613"/>
                  </a:ext>
                </a:extLst>
              </a:tr>
              <a:tr h="20835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u="none" strike="noStrike" kern="1200" baseline="0" dirty="0">
                          <a:solidFill>
                            <a:schemeClr val="dk1"/>
                          </a:solidFill>
                        </a:rPr>
                        <a:t>Education (1/3)</a:t>
                      </a:r>
                      <a:r>
                        <a:rPr lang="en-US" sz="1800" b="0" u="none" strike="noStrike" kern="1200" baseline="0" dirty="0">
                          <a:solidFill>
                            <a:schemeClr val="dk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 </a:t>
                      </a:r>
                    </a:p>
                    <a:p>
                      <a:endParaRPr lang="en-US" sz="2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u="none" strike="noStrike" kern="1200" baseline="0" dirty="0">
                          <a:solidFill>
                            <a:schemeClr val="dk1"/>
                          </a:solidFill>
                        </a:rPr>
                        <a:t>School attendance 	</a:t>
                      </a:r>
                    </a:p>
                    <a:p>
                      <a:endParaRPr lang="en-US" sz="2400" dirty="0">
                        <a:latin typeface="Times New Roman" panose="02020603050405020304" pitchFamily="18" charset="0"/>
                        <a:cs typeface="Times New Roman" panose="02020603050405020304" pitchFamily="18" charset="0"/>
                      </a:endParaRPr>
                    </a:p>
                  </a:txBody>
                  <a:tcPr/>
                </a:tc>
                <a:tc>
                  <a:txBody>
                    <a:bodyPr/>
                    <a:lstStyle/>
                    <a:p>
                      <a:r>
                        <a:rPr lang="en-US" sz="2400" dirty="0"/>
                        <a:t>Any school-aged child is not attending school up to the age at which he/she would complete class 8</a:t>
                      </a:r>
                      <a:endParaRPr lang="en-US" sz="2400" dirty="0">
                        <a:latin typeface="Times New Roman" panose="02020603050405020304" pitchFamily="18" charset="0"/>
                        <a:cs typeface="Times New Roman" panose="02020603050405020304" pitchFamily="18" charset="0"/>
                      </a:endParaRPr>
                    </a:p>
                  </a:txBody>
                  <a:tcPr/>
                </a:tc>
                <a:tc>
                  <a:txBody>
                    <a:bodyPr/>
                    <a:lstStyle/>
                    <a:p>
                      <a:r>
                        <a:rPr lang="en-US" sz="2400" dirty="0"/>
                        <a:t>4</a:t>
                      </a:r>
                      <a:endParaRPr lang="en-US" sz="2400" dirty="0">
                        <a:latin typeface="Times New Roman" panose="02020603050405020304" pitchFamily="18" charset="0"/>
                        <a:cs typeface="Times New Roman" panose="02020603050405020304" pitchFamily="18" charset="0"/>
                      </a:endParaRPr>
                    </a:p>
                  </a:txBody>
                  <a:tcPr/>
                </a:tc>
                <a:tc>
                  <a:txBody>
                    <a:bodyPr/>
                    <a:lstStyle/>
                    <a:p>
                      <a:r>
                        <a:rPr lang="en-US" sz="2400" dirty="0"/>
                        <a:t>1/6</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76359586"/>
                  </a:ext>
                </a:extLst>
              </a:tr>
            </a:tbl>
          </a:graphicData>
        </a:graphic>
      </p:graphicFrame>
    </p:spTree>
    <p:extLst>
      <p:ext uri="{BB962C8B-B14F-4D97-AF65-F5344CB8AC3E}">
        <p14:creationId xmlns:p14="http://schemas.microsoft.com/office/powerpoint/2010/main" val="1233978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711" y="175486"/>
            <a:ext cx="11928648" cy="594369"/>
          </a:xfrm>
        </p:spPr>
        <p:txBody>
          <a:bodyPr>
            <a:normAutofit/>
          </a:bodyPr>
          <a:lstStyle/>
          <a:p>
            <a:r>
              <a:rPr lang="en-US" sz="2800" b="1" dirty="0">
                <a:solidFill>
                  <a:schemeClr val="accent5">
                    <a:lumMod val="75000"/>
                  </a:schemeClr>
                </a:solidFill>
                <a:latin typeface="Times New Roman" panose="02020603050405020304" pitchFamily="18" charset="0"/>
                <a:cs typeface="Times New Roman" panose="02020603050405020304" pitchFamily="18" charset="0"/>
              </a:rPr>
              <a:t>Global MPI – Dimensions, Indicators, Deprivation Cutoffs, and Weights</a:t>
            </a:r>
            <a:endParaRPr lang="en-ZA" sz="28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08510" y="1546425"/>
            <a:ext cx="8929431" cy="4541720"/>
          </a:xfrm>
        </p:spPr>
        <p:txBody>
          <a:bodyPr>
            <a:normAutofit/>
          </a:bodyPr>
          <a:lstStyle/>
          <a:p>
            <a:pPr marL="457200" lvl="1" indent="0">
              <a:buNone/>
            </a:pPr>
            <a:endParaRPr lang="en-US" sz="2200" dirty="0">
              <a:latin typeface="Times New Roman" panose="02020603050405020304" pitchFamily="18" charset="0"/>
              <a:cs typeface="Times New Roman" panose="02020603050405020304" pitchFamily="18" charset="0"/>
            </a:endParaRPr>
          </a:p>
          <a:p>
            <a:pPr marL="457200" lvl="1" indent="0">
              <a:buNone/>
            </a:pPr>
            <a:endParaRPr lang="en-ZA" sz="2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graphicFrame>
        <p:nvGraphicFramePr>
          <p:cNvPr id="5" name="Table 4">
            <a:extLst>
              <a:ext uri="{FF2B5EF4-FFF2-40B4-BE49-F238E27FC236}">
                <a16:creationId xmlns:a16="http://schemas.microsoft.com/office/drawing/2014/main" id="{77F8A566-EA32-5CEC-C8A3-CBD042CD506E}"/>
              </a:ext>
            </a:extLst>
          </p:cNvPr>
          <p:cNvGraphicFramePr>
            <a:graphicFrameLocks noGrp="1"/>
          </p:cNvGraphicFramePr>
          <p:nvPr>
            <p:extLst>
              <p:ext uri="{D42A27DB-BD31-4B8C-83A1-F6EECF244321}">
                <p14:modId xmlns:p14="http://schemas.microsoft.com/office/powerpoint/2010/main" val="61902231"/>
              </p:ext>
            </p:extLst>
          </p:nvPr>
        </p:nvGraphicFramePr>
        <p:xfrm>
          <a:off x="161110" y="715216"/>
          <a:ext cx="11748500" cy="5913120"/>
        </p:xfrm>
        <a:graphic>
          <a:graphicData uri="http://schemas.openxmlformats.org/drawingml/2006/table">
            <a:tbl>
              <a:tblPr firstRow="1" bandRow="1">
                <a:tableStyleId>{85BE263C-DBD7-4A20-BB59-AAB30ACAA65A}</a:tableStyleId>
              </a:tblPr>
              <a:tblGrid>
                <a:gridCol w="2349700">
                  <a:extLst>
                    <a:ext uri="{9D8B030D-6E8A-4147-A177-3AD203B41FA5}">
                      <a16:colId xmlns:a16="http://schemas.microsoft.com/office/drawing/2014/main" val="3089503777"/>
                    </a:ext>
                  </a:extLst>
                </a:gridCol>
                <a:gridCol w="2349700">
                  <a:extLst>
                    <a:ext uri="{9D8B030D-6E8A-4147-A177-3AD203B41FA5}">
                      <a16:colId xmlns:a16="http://schemas.microsoft.com/office/drawing/2014/main" val="378047082"/>
                    </a:ext>
                  </a:extLst>
                </a:gridCol>
                <a:gridCol w="4115810">
                  <a:extLst>
                    <a:ext uri="{9D8B030D-6E8A-4147-A177-3AD203B41FA5}">
                      <a16:colId xmlns:a16="http://schemas.microsoft.com/office/drawing/2014/main" val="3343152135"/>
                    </a:ext>
                  </a:extLst>
                </a:gridCol>
                <a:gridCol w="1440160">
                  <a:extLst>
                    <a:ext uri="{9D8B030D-6E8A-4147-A177-3AD203B41FA5}">
                      <a16:colId xmlns:a16="http://schemas.microsoft.com/office/drawing/2014/main" val="1407942088"/>
                    </a:ext>
                  </a:extLst>
                </a:gridCol>
                <a:gridCol w="1493130">
                  <a:extLst>
                    <a:ext uri="{9D8B030D-6E8A-4147-A177-3AD203B41FA5}">
                      <a16:colId xmlns:a16="http://schemas.microsoft.com/office/drawing/2014/main" val="2408167701"/>
                    </a:ext>
                  </a:extLst>
                </a:gridCol>
              </a:tblGrid>
              <a:tr h="654641">
                <a:tc>
                  <a:txBody>
                    <a:bodyPr/>
                    <a:lstStyle/>
                    <a:p>
                      <a:r>
                        <a:rPr lang="en-US" sz="2800" dirty="0"/>
                        <a:t>Dimensions</a:t>
                      </a:r>
                    </a:p>
                  </a:txBody>
                  <a:tcPr/>
                </a:tc>
                <a:tc>
                  <a:txBody>
                    <a:bodyPr/>
                    <a:lstStyle/>
                    <a:p>
                      <a:r>
                        <a:rPr lang="en-US" sz="2800" dirty="0"/>
                        <a:t>Indicator </a:t>
                      </a:r>
                    </a:p>
                  </a:txBody>
                  <a:tcPr/>
                </a:tc>
                <a:tc>
                  <a:txBody>
                    <a:bodyPr/>
                    <a:lstStyle/>
                    <a:p>
                      <a:r>
                        <a:rPr lang="en-US" sz="2800" dirty="0"/>
                        <a:t>Deprived if….</a:t>
                      </a:r>
                    </a:p>
                  </a:txBody>
                  <a:tcPr/>
                </a:tc>
                <a:tc>
                  <a:txBody>
                    <a:bodyPr/>
                    <a:lstStyle/>
                    <a:p>
                      <a:r>
                        <a:rPr lang="en-US" sz="2800" dirty="0"/>
                        <a:t>SDG  Area</a:t>
                      </a:r>
                    </a:p>
                  </a:txBody>
                  <a:tcPr/>
                </a:tc>
                <a:tc>
                  <a:txBody>
                    <a:bodyPr/>
                    <a:lstStyle/>
                    <a:p>
                      <a:r>
                        <a:rPr lang="en-US" sz="2800" dirty="0" err="1"/>
                        <a:t>Wght</a:t>
                      </a:r>
                      <a:endParaRPr lang="en-US" sz="2800" dirty="0"/>
                    </a:p>
                  </a:txBody>
                  <a:tcPr/>
                </a:tc>
                <a:extLst>
                  <a:ext uri="{0D108BD9-81ED-4DB2-BD59-A6C34878D82A}">
                    <a16:rowId xmlns:a16="http://schemas.microsoft.com/office/drawing/2014/main" val="1834285197"/>
                  </a:ext>
                </a:extLst>
              </a:tr>
              <a:tr h="654641">
                <a:tc>
                  <a:txBody>
                    <a:bodyPr/>
                    <a:lstStyle/>
                    <a:p>
                      <a:endParaRPr lang="en-US" sz="2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u="none" strike="noStrike" kern="1200" baseline="0" dirty="0">
                          <a:solidFill>
                            <a:schemeClr val="dk1"/>
                          </a:solidFill>
                        </a:rPr>
                        <a:t>Cooking fuel 	</a:t>
                      </a:r>
                    </a:p>
                    <a:p>
                      <a:endParaRPr lang="en-US" sz="2200" dirty="0"/>
                    </a:p>
                  </a:txBody>
                  <a:tcPr/>
                </a:tc>
                <a:tc>
                  <a:txBody>
                    <a:bodyPr/>
                    <a:lstStyle/>
                    <a:p>
                      <a:r>
                        <a:rPr lang="en-US" sz="2200" dirty="0"/>
                        <a:t>A household cooks using solid fuel, such as dung, agricultural crop, shrubs, wood, charcoal, or coal.</a:t>
                      </a:r>
                    </a:p>
                  </a:txBody>
                  <a:tcPr/>
                </a:tc>
                <a:tc>
                  <a:txBody>
                    <a:bodyPr/>
                    <a:lstStyle/>
                    <a:p>
                      <a:r>
                        <a:rPr lang="en-US" sz="2200" dirty="0"/>
                        <a:t>7</a:t>
                      </a:r>
                    </a:p>
                  </a:txBody>
                  <a:tcPr/>
                </a:tc>
                <a:tc>
                  <a:txBody>
                    <a:bodyPr/>
                    <a:lstStyle/>
                    <a:p>
                      <a:r>
                        <a:rPr lang="en-US" sz="2200" dirty="0"/>
                        <a:t>1/18</a:t>
                      </a:r>
                    </a:p>
                  </a:txBody>
                  <a:tcPr/>
                </a:tc>
                <a:extLst>
                  <a:ext uri="{0D108BD9-81ED-4DB2-BD59-A6C34878D82A}">
                    <a16:rowId xmlns:a16="http://schemas.microsoft.com/office/drawing/2014/main" val="1402864465"/>
                  </a:ext>
                </a:extLst>
              </a:tr>
              <a:tr h="6546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dirty="0"/>
                        <a:t>Living Standards (1/3) </a:t>
                      </a:r>
                    </a:p>
                    <a:p>
                      <a:endParaRPr lang="en-US" sz="2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u="none" strike="noStrike" kern="1200" baseline="0" dirty="0">
                          <a:solidFill>
                            <a:schemeClr val="dk1"/>
                          </a:solidFill>
                        </a:rPr>
                        <a:t>Sanitation 	</a:t>
                      </a:r>
                    </a:p>
                    <a:p>
                      <a:endParaRPr lang="en-US" sz="2200" dirty="0"/>
                    </a:p>
                  </a:txBody>
                  <a:tcPr/>
                </a:tc>
                <a:tc>
                  <a:txBody>
                    <a:bodyPr/>
                    <a:lstStyle/>
                    <a:p>
                      <a:r>
                        <a:rPr lang="en-US" sz="2200" dirty="0"/>
                        <a:t>The household has unimproved or no sanitation facility or it is improved but shared with other households.</a:t>
                      </a:r>
                    </a:p>
                  </a:txBody>
                  <a:tcPr/>
                </a:tc>
                <a:tc>
                  <a:txBody>
                    <a:bodyPr/>
                    <a:lstStyle/>
                    <a:p>
                      <a:r>
                        <a:rPr lang="en-US" sz="2200" dirty="0"/>
                        <a:t>6</a:t>
                      </a:r>
                    </a:p>
                  </a:txBody>
                  <a:tcPr/>
                </a:tc>
                <a:tc>
                  <a:txBody>
                    <a:bodyPr/>
                    <a:lstStyle/>
                    <a:p>
                      <a:r>
                        <a:rPr lang="en-US" sz="2200" dirty="0"/>
                        <a:t>1/18</a:t>
                      </a:r>
                    </a:p>
                  </a:txBody>
                  <a:tcPr/>
                </a:tc>
                <a:extLst>
                  <a:ext uri="{0D108BD9-81ED-4DB2-BD59-A6C34878D82A}">
                    <a16:rowId xmlns:a16="http://schemas.microsoft.com/office/drawing/2014/main" val="593278524"/>
                  </a:ext>
                </a:extLst>
              </a:tr>
              <a:tr h="654641">
                <a:tc>
                  <a:txBody>
                    <a:bodyPr/>
                    <a:lstStyle/>
                    <a:p>
                      <a:endParaRPr lang="en-US" sz="2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u="none" strike="noStrike" kern="1200" baseline="0" dirty="0">
                          <a:solidFill>
                            <a:schemeClr val="dk1"/>
                          </a:solidFill>
                        </a:rPr>
                        <a:t>Drinking water 	</a:t>
                      </a:r>
                    </a:p>
                    <a:p>
                      <a:endParaRPr lang="en-US" sz="2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u="none" strike="noStrike" kern="1200" baseline="0" dirty="0">
                          <a:solidFill>
                            <a:schemeClr val="dk1"/>
                          </a:solidFill>
                        </a:rPr>
                        <a:t>The household’s source of </a:t>
                      </a:r>
                      <a:r>
                        <a:rPr lang="en-US" sz="2200" b="1" u="none" strike="noStrike" kern="1200" baseline="0" dirty="0">
                          <a:solidFill>
                            <a:schemeClr val="dk1"/>
                          </a:solidFill>
                        </a:rPr>
                        <a:t>drinking water </a:t>
                      </a:r>
                      <a:r>
                        <a:rPr lang="en-US" sz="2200" b="0" u="none" strike="noStrike" kern="1200" baseline="0" dirty="0">
                          <a:solidFill>
                            <a:schemeClr val="dk1"/>
                          </a:solidFill>
                        </a:rPr>
                        <a:t>is </a:t>
                      </a:r>
                      <a:r>
                        <a:rPr lang="en-US" sz="2200" b="1" u="none" strike="noStrike" kern="1200" baseline="0" dirty="0">
                          <a:solidFill>
                            <a:schemeClr val="dk1"/>
                          </a:solidFill>
                        </a:rPr>
                        <a:t>not safe </a:t>
                      </a:r>
                      <a:r>
                        <a:rPr lang="en-US" sz="2200" b="0" u="none" strike="noStrike" kern="1200" baseline="0" dirty="0">
                          <a:solidFill>
                            <a:schemeClr val="dk1"/>
                          </a:solidFill>
                        </a:rPr>
                        <a:t>or safe drinking water is a </a:t>
                      </a:r>
                      <a:r>
                        <a:rPr lang="en-US" sz="2200" b="1" u="none" strike="noStrike" kern="1200" baseline="0" dirty="0">
                          <a:solidFill>
                            <a:schemeClr val="dk1"/>
                          </a:solidFill>
                        </a:rPr>
                        <a:t>30-minute </a:t>
                      </a:r>
                      <a:r>
                        <a:rPr lang="en-US" sz="2200" b="0" u="none" strike="noStrike" kern="1200" baseline="0" dirty="0">
                          <a:solidFill>
                            <a:schemeClr val="dk1"/>
                          </a:solidFill>
                        </a:rPr>
                        <a:t>or </a:t>
                      </a:r>
                      <a:r>
                        <a:rPr lang="en-US" sz="2200" b="1" u="none" strike="noStrike" kern="1200" baseline="0" dirty="0">
                          <a:solidFill>
                            <a:schemeClr val="dk1"/>
                          </a:solidFill>
                        </a:rPr>
                        <a:t>longer walk </a:t>
                      </a:r>
                      <a:r>
                        <a:rPr lang="en-US" sz="2200" b="0" u="none" strike="noStrike" kern="1200" baseline="0" dirty="0">
                          <a:solidFill>
                            <a:schemeClr val="dk1"/>
                          </a:solidFill>
                        </a:rPr>
                        <a:t>from home, roundtrip.7	</a:t>
                      </a:r>
                    </a:p>
                    <a:p>
                      <a:endParaRPr lang="en-US" sz="2200" dirty="0"/>
                    </a:p>
                  </a:txBody>
                  <a:tcPr/>
                </a:tc>
                <a:tc>
                  <a:txBody>
                    <a:bodyPr/>
                    <a:lstStyle/>
                    <a:p>
                      <a:r>
                        <a:rPr lang="en-US" sz="2200" dirty="0"/>
                        <a:t>7</a:t>
                      </a:r>
                    </a:p>
                  </a:txBody>
                  <a:tcPr/>
                </a:tc>
                <a:tc>
                  <a:txBody>
                    <a:bodyPr/>
                    <a:lstStyle/>
                    <a:p>
                      <a:r>
                        <a:rPr lang="en-US" sz="2200" dirty="0"/>
                        <a:t>1/18</a:t>
                      </a:r>
                    </a:p>
                  </a:txBody>
                  <a:tcPr/>
                </a:tc>
                <a:extLst>
                  <a:ext uri="{0D108BD9-81ED-4DB2-BD59-A6C34878D82A}">
                    <a16:rowId xmlns:a16="http://schemas.microsoft.com/office/drawing/2014/main" val="2886214278"/>
                  </a:ext>
                </a:extLst>
              </a:tr>
            </a:tbl>
          </a:graphicData>
        </a:graphic>
      </p:graphicFrame>
    </p:spTree>
    <p:extLst>
      <p:ext uri="{BB962C8B-B14F-4D97-AF65-F5344CB8AC3E}">
        <p14:creationId xmlns:p14="http://schemas.microsoft.com/office/powerpoint/2010/main" val="1427612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711" y="175486"/>
            <a:ext cx="11928648" cy="594369"/>
          </a:xfrm>
        </p:spPr>
        <p:txBody>
          <a:bodyPr>
            <a:normAutofit/>
          </a:bodyPr>
          <a:lstStyle/>
          <a:p>
            <a:r>
              <a:rPr lang="en-US" sz="2800" b="1" dirty="0">
                <a:solidFill>
                  <a:schemeClr val="accent5">
                    <a:lumMod val="75000"/>
                  </a:schemeClr>
                </a:solidFill>
                <a:latin typeface="Times New Roman" panose="02020603050405020304" pitchFamily="18" charset="0"/>
                <a:cs typeface="Times New Roman" panose="02020603050405020304" pitchFamily="18" charset="0"/>
              </a:rPr>
              <a:t>Global MPI – Dimensions, Indicators, Deprivation Cutoffs, and Weights</a:t>
            </a:r>
            <a:endParaRPr lang="en-ZA" sz="28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08510" y="1546425"/>
            <a:ext cx="8929431" cy="4541720"/>
          </a:xfrm>
        </p:spPr>
        <p:txBody>
          <a:bodyPr>
            <a:normAutofit/>
          </a:bodyPr>
          <a:lstStyle/>
          <a:p>
            <a:pPr marL="457200" lvl="1" indent="0">
              <a:buNone/>
            </a:pPr>
            <a:endParaRPr lang="en-US" sz="2200" dirty="0">
              <a:latin typeface="Times New Roman" panose="02020603050405020304" pitchFamily="18" charset="0"/>
              <a:cs typeface="Times New Roman" panose="02020603050405020304" pitchFamily="18" charset="0"/>
            </a:endParaRPr>
          </a:p>
          <a:p>
            <a:pPr marL="457200" lvl="1" indent="0">
              <a:buNone/>
            </a:pPr>
            <a:endParaRPr lang="en-ZA" sz="2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333492"/>
            <a:ext cx="10148642" cy="349022"/>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graphicFrame>
        <p:nvGraphicFramePr>
          <p:cNvPr id="5" name="Table 4">
            <a:extLst>
              <a:ext uri="{FF2B5EF4-FFF2-40B4-BE49-F238E27FC236}">
                <a16:creationId xmlns:a16="http://schemas.microsoft.com/office/drawing/2014/main" id="{77F8A566-EA32-5CEC-C8A3-CBD042CD506E}"/>
              </a:ext>
            </a:extLst>
          </p:cNvPr>
          <p:cNvGraphicFramePr>
            <a:graphicFrameLocks noGrp="1"/>
          </p:cNvGraphicFramePr>
          <p:nvPr>
            <p:extLst>
              <p:ext uri="{D42A27DB-BD31-4B8C-83A1-F6EECF244321}">
                <p14:modId xmlns:p14="http://schemas.microsoft.com/office/powerpoint/2010/main" val="2303363286"/>
              </p:ext>
            </p:extLst>
          </p:nvPr>
        </p:nvGraphicFramePr>
        <p:xfrm>
          <a:off x="431806" y="718456"/>
          <a:ext cx="11136801" cy="5608320"/>
        </p:xfrm>
        <a:graphic>
          <a:graphicData uri="http://schemas.openxmlformats.org/drawingml/2006/table">
            <a:tbl>
              <a:tblPr firstRow="1" bandRow="1">
                <a:tableStyleId>{72833802-FEF1-4C79-8D5D-14CF1EAF98D9}</a:tableStyleId>
              </a:tblPr>
              <a:tblGrid>
                <a:gridCol w="2227360">
                  <a:extLst>
                    <a:ext uri="{9D8B030D-6E8A-4147-A177-3AD203B41FA5}">
                      <a16:colId xmlns:a16="http://schemas.microsoft.com/office/drawing/2014/main" val="3089503777"/>
                    </a:ext>
                  </a:extLst>
                </a:gridCol>
                <a:gridCol w="2227360">
                  <a:extLst>
                    <a:ext uri="{9D8B030D-6E8A-4147-A177-3AD203B41FA5}">
                      <a16:colId xmlns:a16="http://schemas.microsoft.com/office/drawing/2014/main" val="378047082"/>
                    </a:ext>
                  </a:extLst>
                </a:gridCol>
                <a:gridCol w="3901516">
                  <a:extLst>
                    <a:ext uri="{9D8B030D-6E8A-4147-A177-3AD203B41FA5}">
                      <a16:colId xmlns:a16="http://schemas.microsoft.com/office/drawing/2014/main" val="3343152135"/>
                    </a:ext>
                  </a:extLst>
                </a:gridCol>
                <a:gridCol w="1365176">
                  <a:extLst>
                    <a:ext uri="{9D8B030D-6E8A-4147-A177-3AD203B41FA5}">
                      <a16:colId xmlns:a16="http://schemas.microsoft.com/office/drawing/2014/main" val="1407942088"/>
                    </a:ext>
                  </a:extLst>
                </a:gridCol>
                <a:gridCol w="1415389">
                  <a:extLst>
                    <a:ext uri="{9D8B030D-6E8A-4147-A177-3AD203B41FA5}">
                      <a16:colId xmlns:a16="http://schemas.microsoft.com/office/drawing/2014/main" val="2408167701"/>
                    </a:ext>
                  </a:extLst>
                </a:gridCol>
              </a:tblGrid>
              <a:tr h="904676">
                <a:tc>
                  <a:txBody>
                    <a:bodyPr/>
                    <a:lstStyle/>
                    <a:p>
                      <a:r>
                        <a:rPr lang="en-US" sz="2800" dirty="0"/>
                        <a:t>Dimensions</a:t>
                      </a:r>
                    </a:p>
                  </a:txBody>
                  <a:tcPr/>
                </a:tc>
                <a:tc>
                  <a:txBody>
                    <a:bodyPr/>
                    <a:lstStyle/>
                    <a:p>
                      <a:r>
                        <a:rPr lang="en-US" sz="2800" dirty="0"/>
                        <a:t>Indicator </a:t>
                      </a:r>
                    </a:p>
                  </a:txBody>
                  <a:tcPr/>
                </a:tc>
                <a:tc>
                  <a:txBody>
                    <a:bodyPr/>
                    <a:lstStyle/>
                    <a:p>
                      <a:r>
                        <a:rPr lang="en-US" sz="2800" dirty="0"/>
                        <a:t>Deprived if….</a:t>
                      </a:r>
                    </a:p>
                  </a:txBody>
                  <a:tcPr/>
                </a:tc>
                <a:tc>
                  <a:txBody>
                    <a:bodyPr/>
                    <a:lstStyle/>
                    <a:p>
                      <a:r>
                        <a:rPr lang="en-US" sz="2800" dirty="0"/>
                        <a:t>SDG  Area</a:t>
                      </a:r>
                    </a:p>
                  </a:txBody>
                  <a:tcPr/>
                </a:tc>
                <a:tc>
                  <a:txBody>
                    <a:bodyPr/>
                    <a:lstStyle/>
                    <a:p>
                      <a:r>
                        <a:rPr lang="en-US" sz="2800" dirty="0" err="1"/>
                        <a:t>Wght</a:t>
                      </a:r>
                      <a:endParaRPr lang="en-US" sz="2800" dirty="0"/>
                    </a:p>
                  </a:txBody>
                  <a:tcPr/>
                </a:tc>
                <a:extLst>
                  <a:ext uri="{0D108BD9-81ED-4DB2-BD59-A6C34878D82A}">
                    <a16:rowId xmlns:a16="http://schemas.microsoft.com/office/drawing/2014/main" val="1834285197"/>
                  </a:ext>
                </a:extLst>
              </a:tr>
              <a:tr h="1079774">
                <a:tc>
                  <a:txBody>
                    <a:bodyPr/>
                    <a:lstStyle/>
                    <a:p>
                      <a:endParaRPr lang="en-US" sz="2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u="none" strike="noStrike" kern="1200" baseline="0" dirty="0">
                          <a:solidFill>
                            <a:schemeClr val="dk1"/>
                          </a:solidFill>
                        </a:rPr>
                        <a:t>Electricity</a:t>
                      </a:r>
                      <a:r>
                        <a:rPr lang="en-US" sz="1800" b="0" u="none" strike="noStrike" kern="1200" baseline="0" dirty="0">
                          <a:solidFill>
                            <a:schemeClr val="dk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u="none" strike="noStrike" kern="1200" baseline="0" dirty="0">
                          <a:solidFill>
                            <a:schemeClr val="dk1"/>
                          </a:solidFill>
                        </a:rPr>
                        <a:t>	</a:t>
                      </a:r>
                    </a:p>
                    <a:p>
                      <a:endParaRPr lang="en-US" sz="2200" dirty="0"/>
                    </a:p>
                  </a:txBody>
                  <a:tcPr/>
                </a:tc>
                <a:tc>
                  <a:txBody>
                    <a:bodyPr/>
                    <a:lstStyle/>
                    <a:p>
                      <a:r>
                        <a:rPr lang="en-US" sz="2400" dirty="0"/>
                        <a:t>The household has no electricity.</a:t>
                      </a:r>
                    </a:p>
                  </a:txBody>
                  <a:tcPr/>
                </a:tc>
                <a:tc>
                  <a:txBody>
                    <a:bodyPr/>
                    <a:lstStyle/>
                    <a:p>
                      <a:r>
                        <a:rPr lang="en-US" sz="2200" dirty="0"/>
                        <a:t>7</a:t>
                      </a:r>
                    </a:p>
                  </a:txBody>
                  <a:tcPr/>
                </a:tc>
                <a:tc>
                  <a:txBody>
                    <a:bodyPr/>
                    <a:lstStyle/>
                    <a:p>
                      <a:r>
                        <a:rPr lang="en-US" sz="2200" dirty="0"/>
                        <a:t>1/18</a:t>
                      </a:r>
                    </a:p>
                  </a:txBody>
                  <a:tcPr/>
                </a:tc>
                <a:extLst>
                  <a:ext uri="{0D108BD9-81ED-4DB2-BD59-A6C34878D82A}">
                    <a16:rowId xmlns:a16="http://schemas.microsoft.com/office/drawing/2014/main" val="1402864465"/>
                  </a:ext>
                </a:extLst>
              </a:tr>
              <a:tr h="13716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dirty="0"/>
                        <a:t>Living Standards </a:t>
                      </a:r>
                    </a:p>
                    <a:p>
                      <a:endParaRPr lang="en-US" sz="2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u="none" strike="noStrike" kern="1200" baseline="0" dirty="0">
                          <a:solidFill>
                            <a:schemeClr val="dk1"/>
                          </a:solidFill>
                        </a:rPr>
                        <a:t>Housing	</a:t>
                      </a:r>
                    </a:p>
                    <a:p>
                      <a:endParaRPr lang="en-US" sz="2200" dirty="0"/>
                    </a:p>
                  </a:txBody>
                  <a:tcPr/>
                </a:tc>
                <a:tc>
                  <a:txBody>
                    <a:bodyPr/>
                    <a:lstStyle/>
                    <a:p>
                      <a:r>
                        <a:rPr lang="en-US" sz="2200" dirty="0"/>
                        <a:t>The household has inadequate housing materials in any of the three components: floor, roof, or walls.</a:t>
                      </a:r>
                    </a:p>
                  </a:txBody>
                  <a:tcPr/>
                </a:tc>
                <a:tc>
                  <a:txBody>
                    <a:bodyPr/>
                    <a:lstStyle/>
                    <a:p>
                      <a:r>
                        <a:rPr lang="en-US" sz="2200" dirty="0"/>
                        <a:t>11</a:t>
                      </a:r>
                    </a:p>
                  </a:txBody>
                  <a:tcPr/>
                </a:tc>
                <a:tc>
                  <a:txBody>
                    <a:bodyPr/>
                    <a:lstStyle/>
                    <a:p>
                      <a:r>
                        <a:rPr lang="en-US" sz="2200" dirty="0"/>
                        <a:t>1/18</a:t>
                      </a:r>
                    </a:p>
                  </a:txBody>
                  <a:tcPr/>
                </a:tc>
                <a:extLst>
                  <a:ext uri="{0D108BD9-81ED-4DB2-BD59-A6C34878D82A}">
                    <a16:rowId xmlns:a16="http://schemas.microsoft.com/office/drawing/2014/main" val="593278524"/>
                  </a:ext>
                </a:extLst>
              </a:tr>
              <a:tr h="2013633">
                <a:tc>
                  <a:txBody>
                    <a:bodyPr/>
                    <a:lstStyle/>
                    <a:p>
                      <a:endParaRPr lang="en-US" sz="2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u="none" strike="noStrike" kern="1200" baseline="0" dirty="0">
                          <a:solidFill>
                            <a:schemeClr val="dk1"/>
                          </a:solidFill>
                        </a:rPr>
                        <a:t>Assets	</a:t>
                      </a:r>
                    </a:p>
                    <a:p>
                      <a:endParaRPr lang="en-US" sz="2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u="none" strike="noStrike" kern="1200" baseline="0" dirty="0">
                          <a:solidFill>
                            <a:schemeClr val="dk1"/>
                          </a:solidFill>
                        </a:rPr>
                        <a:t>The household does not own more than one of these assets: radio, TV, telephone, computer, animal cart, bicycle, motorbike, or refrigerator, and does not own a car or truck.	</a:t>
                      </a:r>
                    </a:p>
                  </a:txBody>
                  <a:tcPr/>
                </a:tc>
                <a:tc>
                  <a:txBody>
                    <a:bodyPr/>
                    <a:lstStyle/>
                    <a:p>
                      <a:r>
                        <a:rPr lang="en-US" sz="2200" dirty="0"/>
                        <a:t>1</a:t>
                      </a:r>
                    </a:p>
                  </a:txBody>
                  <a:tcPr/>
                </a:tc>
                <a:tc>
                  <a:txBody>
                    <a:bodyPr/>
                    <a:lstStyle/>
                    <a:p>
                      <a:r>
                        <a:rPr lang="en-US" sz="2200" dirty="0"/>
                        <a:t>1/18</a:t>
                      </a:r>
                    </a:p>
                  </a:txBody>
                  <a:tcPr/>
                </a:tc>
                <a:extLst>
                  <a:ext uri="{0D108BD9-81ED-4DB2-BD59-A6C34878D82A}">
                    <a16:rowId xmlns:a16="http://schemas.microsoft.com/office/drawing/2014/main" val="2886214278"/>
                  </a:ext>
                </a:extLst>
              </a:tr>
            </a:tbl>
          </a:graphicData>
        </a:graphic>
      </p:graphicFrame>
    </p:spTree>
    <p:extLst>
      <p:ext uri="{BB962C8B-B14F-4D97-AF65-F5344CB8AC3E}">
        <p14:creationId xmlns:p14="http://schemas.microsoft.com/office/powerpoint/2010/main" val="29357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679" y="70616"/>
            <a:ext cx="10515600" cy="699239"/>
          </a:xfrm>
        </p:spPr>
        <p:txBody>
          <a:bodyPr/>
          <a:lstStyle/>
          <a:p>
            <a:r>
              <a:rPr lang="en-US" sz="3600" b="1" dirty="0">
                <a:solidFill>
                  <a:schemeClr val="accent5">
                    <a:lumMod val="75000"/>
                  </a:schemeClr>
                </a:solidFill>
                <a:latin typeface="Times New Roman" panose="02020603050405020304" pitchFamily="18" charset="0"/>
                <a:cs typeface="Times New Roman" panose="02020603050405020304" pitchFamily="18" charset="0"/>
              </a:rPr>
              <a:t>The Global MPI-2023</a:t>
            </a:r>
            <a:endParaRPr lang="en-ZA" sz="36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23392" y="769854"/>
            <a:ext cx="8929431" cy="5251433"/>
          </a:xfrm>
        </p:spPr>
        <p:txBody>
          <a:bodyPr>
            <a:normAutofit/>
          </a:bodyPr>
          <a:lstStyle/>
          <a:p>
            <a:pPr marL="457200" lvl="1" indent="0">
              <a:buNone/>
            </a:pPr>
            <a:endParaRPr lang="en-US" sz="2200" dirty="0">
              <a:latin typeface="Times New Roman" panose="02020603050405020304" pitchFamily="18" charset="0"/>
              <a:cs typeface="Times New Roman" panose="02020603050405020304" pitchFamily="18" charset="0"/>
            </a:endParaRPr>
          </a:p>
          <a:p>
            <a:pPr marL="457200" lvl="1" indent="0">
              <a:buNone/>
            </a:pPr>
            <a:endParaRPr lang="en-ZA" sz="2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pic>
        <p:nvPicPr>
          <p:cNvPr id="5" name="Picture 4" descr="A graph of different colored squares&#10;&#10;Description automatically generated with medium confidence">
            <a:extLst>
              <a:ext uri="{FF2B5EF4-FFF2-40B4-BE49-F238E27FC236}">
                <a16:creationId xmlns:a16="http://schemas.microsoft.com/office/drawing/2014/main" id="{6924EEDC-3D6A-8A00-9070-34C1E5B8F1E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11229" y="836713"/>
            <a:ext cx="7624661" cy="5803997"/>
          </a:xfrm>
          <a:prstGeom prst="rect">
            <a:avLst/>
          </a:prstGeom>
        </p:spPr>
      </p:pic>
      <p:sp>
        <p:nvSpPr>
          <p:cNvPr id="7" name="TextBox 6">
            <a:extLst>
              <a:ext uri="{FF2B5EF4-FFF2-40B4-BE49-F238E27FC236}">
                <a16:creationId xmlns:a16="http://schemas.microsoft.com/office/drawing/2014/main" id="{759F6808-7F1B-5BB5-731C-2F8FBE96574A}"/>
              </a:ext>
            </a:extLst>
          </p:cNvPr>
          <p:cNvSpPr txBox="1"/>
          <p:nvPr/>
        </p:nvSpPr>
        <p:spPr>
          <a:xfrm>
            <a:off x="9032328" y="5445224"/>
            <a:ext cx="2814885" cy="461665"/>
          </a:xfrm>
          <a:prstGeom prst="rect">
            <a:avLst/>
          </a:prstGeom>
          <a:noFill/>
        </p:spPr>
        <p:txBody>
          <a:bodyPr wrap="square" rtlCol="0">
            <a:spAutoFit/>
          </a:bodyPr>
          <a:lstStyle/>
          <a:p>
            <a:pPr lvl="1">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hlinkClick r:id="rId11"/>
              </a:rPr>
              <a:t>Global MPI</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355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83994"/>
            <a:ext cx="10515600" cy="699239"/>
          </a:xfrm>
        </p:spPr>
        <p:txBody>
          <a:bodyPr/>
          <a:lstStyle/>
          <a:p>
            <a:r>
              <a:rPr lang="en-US" sz="3600" b="1" dirty="0">
                <a:solidFill>
                  <a:schemeClr val="accent5">
                    <a:lumMod val="75000"/>
                  </a:schemeClr>
                </a:solidFill>
                <a:latin typeface="Times New Roman" panose="02020603050405020304" pitchFamily="18" charset="0"/>
                <a:cs typeface="Times New Roman" panose="02020603050405020304" pitchFamily="18" charset="0"/>
              </a:rPr>
              <a:t>Application to child poverty</a:t>
            </a:r>
            <a:endParaRPr lang="en-ZA" sz="36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1424" y="1158140"/>
            <a:ext cx="8929431" cy="4541720"/>
          </a:xfrm>
        </p:spPr>
        <p:txBody>
          <a:bodyPr>
            <a:normAutofit lnSpcReduction="10000"/>
          </a:bodyPr>
          <a:lstStyle/>
          <a:p>
            <a:pPr lvl="1">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 What is childhood Poverty?</a:t>
            </a:r>
          </a:p>
          <a:p>
            <a:pPr lvl="1">
              <a:buFont typeface="Courier New" panose="02070309020205020404" pitchFamily="49" charset="0"/>
              <a:buChar char="o"/>
            </a:pPr>
            <a:r>
              <a:rPr lang="en-US" b="0" i="0" u="none" strike="noStrike" baseline="0" dirty="0">
                <a:solidFill>
                  <a:srgbClr val="000000"/>
                </a:solidFill>
                <a:latin typeface="Calibri" panose="020F0502020204030204" pitchFamily="34" charset="0"/>
              </a:rPr>
              <a:t>Childhood poverty is widely understood as “deprivation of the material, spiritual, and emotional resources needed for children to survive, develop and thrive” (UNICEF, 2004)</a:t>
            </a:r>
          </a:p>
          <a:p>
            <a:pPr lvl="1">
              <a:buFont typeface="Courier New" panose="02070309020205020404" pitchFamily="49" charset="0"/>
              <a:buChar char="o"/>
            </a:pPr>
            <a:r>
              <a:rPr lang="en-US" dirty="0">
                <a:solidFill>
                  <a:srgbClr val="000000"/>
                </a:solidFill>
                <a:latin typeface="Calibri" panose="020F0502020204030204" pitchFamily="34" charset="0"/>
                <a:cs typeface="Times New Roman" panose="02020603050405020304" pitchFamily="18" charset="0"/>
              </a:rPr>
              <a:t>The definition entails a multidimensional perspective to poverty</a:t>
            </a:r>
          </a:p>
          <a:p>
            <a:pPr lvl="1">
              <a:buFont typeface="Courier New" panose="02070309020205020404" pitchFamily="49" charset="0"/>
              <a:buChar char="o"/>
            </a:pPr>
            <a:endParaRPr lang="en-ZA"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ZA" dirty="0"/>
              <a:t>  Why should we focus on  multidimensional child poverty? </a:t>
            </a:r>
          </a:p>
          <a:p>
            <a:pPr lvl="1">
              <a:buFont typeface="Courier New" panose="02070309020205020404" pitchFamily="49" charset="0"/>
              <a:buChar char="o"/>
            </a:pPr>
            <a:r>
              <a:rPr lang="en-ZA" dirty="0"/>
              <a:t> Poverty reduction must begin with children ( UNICEF,2004) </a:t>
            </a:r>
          </a:p>
          <a:p>
            <a:pPr lvl="2">
              <a:buFont typeface="Courier New" panose="02070309020205020404" pitchFamily="49" charset="0"/>
              <a:buChar char="o"/>
            </a:pPr>
            <a:r>
              <a:rPr lang="en-ZA" sz="2400" dirty="0"/>
              <a:t>Holds the key to breaking the cycle of poverty </a:t>
            </a:r>
          </a:p>
          <a:p>
            <a:pPr lvl="2">
              <a:buFont typeface="Courier New" panose="02070309020205020404" pitchFamily="49" charset="0"/>
              <a:buChar char="o"/>
            </a:pPr>
            <a:r>
              <a:rPr lang="en-ZA" sz="2400" dirty="0"/>
              <a:t>Younger family members are most innocent and vulnerable victims of  household poverty</a:t>
            </a:r>
          </a:p>
          <a:p>
            <a:pPr marL="0" indent="0">
              <a:buNone/>
            </a:pPr>
            <a:endParaRPr lang="en-ZA" dirty="0"/>
          </a:p>
          <a:p>
            <a:pPr marL="0" indent="0">
              <a:buNone/>
            </a:pPr>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Tree>
    <p:extLst>
      <p:ext uri="{BB962C8B-B14F-4D97-AF65-F5344CB8AC3E}">
        <p14:creationId xmlns:p14="http://schemas.microsoft.com/office/powerpoint/2010/main" val="348017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83994"/>
            <a:ext cx="10515600" cy="699239"/>
          </a:xfrm>
        </p:spPr>
        <p:txBody>
          <a:bodyPr/>
          <a:lstStyle/>
          <a:p>
            <a:r>
              <a:rPr lang="en-US" sz="3600" b="1" dirty="0">
                <a:solidFill>
                  <a:schemeClr val="accent5">
                    <a:lumMod val="75000"/>
                  </a:schemeClr>
                </a:solidFill>
                <a:latin typeface="Times New Roman" panose="02020603050405020304" pitchFamily="18" charset="0"/>
                <a:cs typeface="Times New Roman" panose="02020603050405020304" pitchFamily="18" charset="0"/>
              </a:rPr>
              <a:t>Application to child poverty</a:t>
            </a:r>
            <a:endParaRPr lang="en-ZA" sz="36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1424" y="1158140"/>
            <a:ext cx="8929431" cy="4541720"/>
          </a:xfrm>
        </p:spPr>
        <p:txBody>
          <a:bodyPr>
            <a:normAutofit/>
          </a:bodyPr>
          <a:lstStyle/>
          <a:p>
            <a:pPr>
              <a:buFont typeface="Courier New" panose="02070309020205020404" pitchFamily="49" charset="0"/>
              <a:buChar char="o"/>
            </a:pPr>
            <a:r>
              <a:rPr lang="en-US" dirty="0"/>
              <a:t>Child Poverty is a denial of human rights</a:t>
            </a:r>
          </a:p>
          <a:p>
            <a:pPr marL="0" indent="0">
              <a:buNone/>
            </a:pPr>
            <a:endParaRPr lang="en-ZA" dirty="0"/>
          </a:p>
          <a:p>
            <a:pPr>
              <a:buFont typeface="Courier New" panose="02070309020205020404" pitchFamily="49" charset="0"/>
              <a:buChar char="o"/>
            </a:pPr>
            <a:r>
              <a:rPr lang="en-US" dirty="0"/>
              <a:t>Both ‘income’ and ‘basic needs’ poverty can make valid contributions to the objective of poverty reduction.</a:t>
            </a:r>
          </a:p>
          <a:p>
            <a:pPr marL="0" indent="0">
              <a:buNone/>
            </a:pPr>
            <a:endParaRPr lang="en-US" dirty="0"/>
          </a:p>
          <a:p>
            <a:pPr>
              <a:buFont typeface="Courier New" panose="02070309020205020404" pitchFamily="49" charset="0"/>
              <a:buChar char="o"/>
            </a:pPr>
            <a:r>
              <a:rPr lang="en-US" dirty="0"/>
              <a:t>Children experience poverty differently from adults; they have specific and different needs.</a:t>
            </a:r>
          </a:p>
          <a:p>
            <a:pPr lvl="1">
              <a:buFont typeface="Courier New" panose="02070309020205020404" pitchFamily="49" charset="0"/>
              <a:buChar char="o"/>
            </a:pPr>
            <a:r>
              <a:rPr lang="en-US" dirty="0"/>
              <a:t>Transient vs permanent </a:t>
            </a:r>
            <a:endParaRPr lang="en-ZA" dirty="0"/>
          </a:p>
          <a:p>
            <a:pPr marL="0" indent="0">
              <a:buNone/>
            </a:pPr>
            <a:endParaRPr lang="en-ZA" dirty="0"/>
          </a:p>
          <a:p>
            <a:pPr marL="0" indent="0">
              <a:buNone/>
            </a:pPr>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Tree>
    <p:extLst>
      <p:ext uri="{BB962C8B-B14F-4D97-AF65-F5344CB8AC3E}">
        <p14:creationId xmlns:p14="http://schemas.microsoft.com/office/powerpoint/2010/main" val="137310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3006"/>
            <a:ext cx="10515600" cy="699239"/>
          </a:xfrm>
        </p:spPr>
        <p:txBody>
          <a:bodyPr/>
          <a:lstStyle/>
          <a:p>
            <a:r>
              <a:rPr lang="en-ZA" sz="3600" b="1" dirty="0">
                <a:solidFill>
                  <a:schemeClr val="accent5">
                    <a:lumMod val="75000"/>
                  </a:schemeClr>
                </a:solidFill>
                <a:latin typeface="Times New Roman" panose="02020603050405020304" pitchFamily="18" charset="0"/>
                <a:cs typeface="Times New Roman" panose="02020603050405020304" pitchFamily="18" charset="0"/>
              </a:rPr>
              <a:t>This Presentation  </a:t>
            </a:r>
          </a:p>
        </p:txBody>
      </p:sp>
      <p:sp>
        <p:nvSpPr>
          <p:cNvPr id="3" name="Content Placeholder 2"/>
          <p:cNvSpPr>
            <a:spLocks noGrp="1"/>
          </p:cNvSpPr>
          <p:nvPr>
            <p:ph idx="1"/>
          </p:nvPr>
        </p:nvSpPr>
        <p:spPr>
          <a:xfrm>
            <a:off x="334920" y="902244"/>
            <a:ext cx="10657623" cy="4759003"/>
          </a:xfrm>
        </p:spPr>
        <p:txBody>
          <a:bodyPr>
            <a:normAutofit lnSpcReduction="10000"/>
          </a:body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v"/>
              <a:tabLst/>
              <a:defRPr/>
            </a:pPr>
            <a:endParaRPr kumimoji="0" lang="en-US" sz="3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v"/>
              <a:tabLst/>
              <a:defRPr/>
            </a:pPr>
            <a:r>
              <a:rPr kumimoji="0" 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Multidimension poverty  </a:t>
            </a:r>
            <a:r>
              <a:rPr kumimoji="0" lang="en-US" sz="3200" b="0" i="0"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conceptualisation</a:t>
            </a:r>
            <a:endParaRPr kumimoji="0" 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lvl="1"/>
            <a:endParaRPr lang="en-ZA" sz="3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Application to child poverty  assessment</a:t>
            </a:r>
          </a:p>
          <a:p>
            <a:pPr>
              <a:buFont typeface="Wingdings" panose="05000000000000000000" pitchFamily="2" charset="2"/>
              <a:buChar char="v"/>
            </a:pPr>
            <a:endParaRPr lang="en-US" sz="3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Application to other multidimensional measures in microeconomics analyses </a:t>
            </a:r>
          </a:p>
          <a:p>
            <a:pPr marL="0" indent="0">
              <a:buNone/>
            </a:pPr>
            <a:endParaRPr lang="en-US" sz="3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Practical approach to the measures: hands-on </a:t>
            </a:r>
          </a:p>
          <a:p>
            <a:pPr>
              <a:buFont typeface="Wingdings" panose="05000000000000000000" pitchFamily="2" charset="2"/>
              <a:buChar char="v"/>
            </a:pPr>
            <a:endParaRPr lang="en-US" sz="3200" dirty="0">
              <a:latin typeface="Times New Roman" panose="02020603050405020304" pitchFamily="18" charset="0"/>
              <a:cs typeface="Times New Roman" panose="02020603050405020304" pitchFamily="18" charset="0"/>
            </a:endParaRPr>
          </a:p>
          <a:p>
            <a:pPr marL="0" indent="0">
              <a:buNone/>
            </a:pPr>
            <a:endParaRPr lang="en-US" sz="3200" dirty="0">
              <a:latin typeface="Times New Roman" panose="02020603050405020304" pitchFamily="18" charset="0"/>
              <a:cs typeface="Times New Roman" panose="02020603050405020304" pitchFamily="18" charset="0"/>
            </a:endParaRPr>
          </a:p>
          <a:p>
            <a:pPr marL="0" indent="0">
              <a:buNone/>
            </a:pPr>
            <a:endParaRPr lang="en-ZA" dirty="0"/>
          </a:p>
          <a:p>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Tree>
    <p:extLst>
      <p:ext uri="{BB962C8B-B14F-4D97-AF65-F5344CB8AC3E}">
        <p14:creationId xmlns:p14="http://schemas.microsoft.com/office/powerpoint/2010/main" val="23145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83994"/>
            <a:ext cx="10515600" cy="699239"/>
          </a:xfrm>
        </p:spPr>
        <p:txBody>
          <a:bodyPr/>
          <a:lstStyle/>
          <a:p>
            <a:r>
              <a:rPr lang="en-US" sz="3600" b="1" dirty="0">
                <a:solidFill>
                  <a:schemeClr val="accent5">
                    <a:lumMod val="75000"/>
                  </a:schemeClr>
                </a:solidFill>
                <a:latin typeface="Times New Roman" panose="02020603050405020304" pitchFamily="18" charset="0"/>
                <a:cs typeface="Times New Roman" panose="02020603050405020304" pitchFamily="18" charset="0"/>
              </a:rPr>
              <a:t>Application to child poverty</a:t>
            </a:r>
            <a:endParaRPr lang="en-ZA" sz="36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1424" y="1158140"/>
            <a:ext cx="8929431" cy="4541720"/>
          </a:xfrm>
        </p:spPr>
        <p:txBody>
          <a:bodyPr>
            <a:normAutofit/>
          </a:bodyPr>
          <a:lstStyle/>
          <a:p>
            <a:pPr>
              <a:buFont typeface="Wingdings" panose="05000000000000000000" pitchFamily="2" charset="2"/>
              <a:buChar char="v"/>
            </a:pPr>
            <a:r>
              <a:rPr lang="en-ZA" dirty="0"/>
              <a:t> </a:t>
            </a:r>
            <a:r>
              <a:rPr lang="en-ZA" sz="3000" b="1" dirty="0"/>
              <a:t>Normative considerations </a:t>
            </a:r>
          </a:p>
          <a:p>
            <a:pPr>
              <a:buFont typeface="Wingdings" panose="05000000000000000000" pitchFamily="2" charset="2"/>
              <a:buChar char="v"/>
            </a:pPr>
            <a:r>
              <a:rPr lang="en-ZA" dirty="0"/>
              <a:t> </a:t>
            </a:r>
            <a:r>
              <a:rPr lang="en-US" dirty="0"/>
              <a:t>Step 1 – Dimensions of  Child Poverty </a:t>
            </a:r>
            <a:endParaRPr lang="en-ZA" dirty="0"/>
          </a:p>
          <a:p>
            <a:pPr lvl="1">
              <a:buFont typeface="Courier New" panose="02070309020205020404" pitchFamily="49" charset="0"/>
              <a:buChar char="o"/>
            </a:pPr>
            <a:r>
              <a:rPr lang="en-US" sz="2800" dirty="0"/>
              <a:t>National norms, standards, or legislation</a:t>
            </a:r>
          </a:p>
          <a:p>
            <a:pPr lvl="1">
              <a:buFont typeface="Courier New" panose="02070309020205020404" pitchFamily="49" charset="0"/>
              <a:buChar char="o"/>
            </a:pPr>
            <a:r>
              <a:rPr lang="en-ZA" sz="2800" dirty="0"/>
              <a:t>Internationally-agreed definitions, international conventions (UN, Human rights perspective etc)</a:t>
            </a:r>
          </a:p>
          <a:p>
            <a:pPr lvl="1">
              <a:buFont typeface="Courier New" panose="02070309020205020404" pitchFamily="49" charset="0"/>
              <a:buChar char="o"/>
            </a:pPr>
            <a:r>
              <a:rPr lang="en-US" sz="2800" dirty="0"/>
              <a:t>Regionally-agreed definitions</a:t>
            </a:r>
          </a:p>
          <a:p>
            <a:pPr lvl="1">
              <a:buFont typeface="Courier New" panose="02070309020205020404" pitchFamily="49" charset="0"/>
              <a:buChar char="o"/>
            </a:pPr>
            <a:r>
              <a:rPr lang="en-US" sz="2800" dirty="0"/>
              <a:t>Theories written by scholars, researchers, academia (e.g. Sen, 1999; Townsend, 1979; Gordon, 2003);</a:t>
            </a:r>
            <a:endParaRPr lang="en-ZA" sz="2800" dirty="0"/>
          </a:p>
          <a:p>
            <a:pPr lvl="1">
              <a:buFont typeface="Courier New" panose="02070309020205020404" pitchFamily="49" charset="0"/>
              <a:buChar char="o"/>
            </a:pPr>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532461" y="6340667"/>
            <a:ext cx="10148642" cy="333339"/>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Tree>
    <p:extLst>
      <p:ext uri="{BB962C8B-B14F-4D97-AF65-F5344CB8AC3E}">
        <p14:creationId xmlns:p14="http://schemas.microsoft.com/office/powerpoint/2010/main" val="1215898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83994"/>
            <a:ext cx="10515600" cy="699239"/>
          </a:xfrm>
        </p:spPr>
        <p:txBody>
          <a:bodyPr/>
          <a:lstStyle/>
          <a:p>
            <a:r>
              <a:rPr lang="en-US" sz="3600" b="1" dirty="0">
                <a:solidFill>
                  <a:schemeClr val="accent5">
                    <a:lumMod val="75000"/>
                  </a:schemeClr>
                </a:solidFill>
                <a:latin typeface="Times New Roman" panose="02020603050405020304" pitchFamily="18" charset="0"/>
                <a:cs typeface="Times New Roman" panose="02020603050405020304" pitchFamily="18" charset="0"/>
              </a:rPr>
              <a:t>Application to child poverty</a:t>
            </a:r>
            <a:endParaRPr lang="en-ZA" sz="36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pic>
        <p:nvPicPr>
          <p:cNvPr id="9" name="Content Placeholder 8" descr="A diagram of different colored circles&#10;&#10;Description automatically generated">
            <a:extLst>
              <a:ext uri="{FF2B5EF4-FFF2-40B4-BE49-F238E27FC236}">
                <a16:creationId xmlns:a16="http://schemas.microsoft.com/office/drawing/2014/main" id="{0A0B964E-E64C-D531-8C95-B561C6346420}"/>
              </a:ext>
            </a:extLst>
          </p:cNvPr>
          <p:cNvPicPr>
            <a:picLocks noGrp="1" noChangeAspect="1"/>
          </p:cNvPicPr>
          <p:nvPr>
            <p:ph idx="1"/>
          </p:nvPr>
        </p:nvPicPr>
        <p:blipFill>
          <a:blip r:embed="rId10">
            <a:extLst>
              <a:ext uri="{28A0092B-C50C-407E-A947-70E740481C1C}">
                <a14:useLocalDpi xmlns:a14="http://schemas.microsoft.com/office/drawing/2010/main" val="0"/>
              </a:ext>
            </a:extLst>
          </a:blip>
          <a:stretch>
            <a:fillRect/>
          </a:stretch>
        </p:blipFill>
        <p:spPr>
          <a:xfrm>
            <a:off x="623392" y="1048785"/>
            <a:ext cx="7416824" cy="5144934"/>
          </a:xfrm>
        </p:spPr>
      </p:pic>
      <p:sp>
        <p:nvSpPr>
          <p:cNvPr id="5" name="TextBox 4">
            <a:extLst>
              <a:ext uri="{FF2B5EF4-FFF2-40B4-BE49-F238E27FC236}">
                <a16:creationId xmlns:a16="http://schemas.microsoft.com/office/drawing/2014/main" id="{45A10A52-4E05-12A1-0AF5-8A812B2DEDFB}"/>
              </a:ext>
            </a:extLst>
          </p:cNvPr>
          <p:cNvSpPr txBox="1"/>
          <p:nvPr/>
        </p:nvSpPr>
        <p:spPr>
          <a:xfrm>
            <a:off x="8437237" y="4929399"/>
            <a:ext cx="3491411" cy="869149"/>
          </a:xfrm>
          <a:prstGeom prst="rect">
            <a:avLst/>
          </a:prstGeom>
          <a:noFill/>
        </p:spPr>
        <p:txBody>
          <a:bodyPr wrap="square">
            <a:spAutoFit/>
          </a:bodyPr>
          <a:lstStyle/>
          <a:p>
            <a:pPr marL="0" marR="0">
              <a:lnSpc>
                <a:spcPct val="107000"/>
              </a:lnSpc>
              <a:spcBef>
                <a:spcPts val="0"/>
              </a:spcBef>
              <a:spcAft>
                <a:spcPts val="800"/>
              </a:spcAft>
            </a:pPr>
            <a:r>
              <a:rPr lang="en-US" sz="2400" kern="100" dirty="0">
                <a:effectLst/>
                <a:latin typeface="Aptos" panose="020B0004020202020204" pitchFamily="34" charset="0"/>
                <a:ea typeface="Aptos" panose="020B0004020202020204" pitchFamily="34" charset="0"/>
                <a:cs typeface="Times New Roman" panose="02020603050405020304" pitchFamily="18" charset="0"/>
              </a:rPr>
              <a:t>De </a:t>
            </a:r>
            <a:r>
              <a:rPr lang="en-US" sz="2400" kern="100" dirty="0" err="1">
                <a:effectLst/>
                <a:latin typeface="Aptos" panose="020B0004020202020204" pitchFamily="34" charset="0"/>
                <a:ea typeface="Aptos" panose="020B0004020202020204" pitchFamily="34" charset="0"/>
                <a:cs typeface="Times New Roman" panose="02020603050405020304" pitchFamily="18" charset="0"/>
              </a:rPr>
              <a:t>Neubourg</a:t>
            </a:r>
            <a:r>
              <a:rPr lang="en-US" sz="2400" kern="100" dirty="0">
                <a:effectLst/>
                <a:latin typeface="Aptos" panose="020B0004020202020204" pitchFamily="34" charset="0"/>
                <a:ea typeface="Aptos" panose="020B0004020202020204" pitchFamily="34" charset="0"/>
                <a:cs typeface="Times New Roman" panose="02020603050405020304" pitchFamily="18" charset="0"/>
              </a:rPr>
              <a:t> et al. (2013); UN, 1989</a:t>
            </a:r>
          </a:p>
        </p:txBody>
      </p:sp>
    </p:spTree>
    <p:extLst>
      <p:ext uri="{BB962C8B-B14F-4D97-AF65-F5344CB8AC3E}">
        <p14:creationId xmlns:p14="http://schemas.microsoft.com/office/powerpoint/2010/main" val="2498558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83994"/>
            <a:ext cx="10515600" cy="699239"/>
          </a:xfrm>
        </p:spPr>
        <p:txBody>
          <a:bodyPr/>
          <a:lstStyle/>
          <a:p>
            <a:r>
              <a:rPr lang="en-US" sz="3600" b="1" dirty="0">
                <a:solidFill>
                  <a:schemeClr val="accent5">
                    <a:lumMod val="75000"/>
                  </a:schemeClr>
                </a:solidFill>
                <a:latin typeface="Times New Roman" panose="02020603050405020304" pitchFamily="18" charset="0"/>
                <a:cs typeface="Times New Roman" panose="02020603050405020304" pitchFamily="18" charset="0"/>
              </a:rPr>
              <a:t>Application to child poverty</a:t>
            </a:r>
            <a:endParaRPr lang="en-ZA" sz="36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335360" y="6484806"/>
            <a:ext cx="10148642" cy="373194"/>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479376" y="1052736"/>
            <a:ext cx="10515600" cy="5400600"/>
          </a:xfrm>
        </p:spPr>
        <p:txBody>
          <a:bodyPr>
            <a:noAutofit/>
          </a:bodyPr>
          <a:lstStyle/>
          <a:p>
            <a:pPr>
              <a:buFont typeface="Courier New" panose="02070309020205020404" pitchFamily="49" charset="0"/>
              <a:buChar char="o"/>
            </a:pPr>
            <a:r>
              <a:rPr lang="en-US" sz="2300" dirty="0"/>
              <a:t>Step  2 - Select the dataset(s) and choose the unit of analysis</a:t>
            </a:r>
          </a:p>
          <a:p>
            <a:pPr marL="0" indent="0">
              <a:buNone/>
            </a:pPr>
            <a:endParaRPr lang="en-US" sz="2300" dirty="0"/>
          </a:p>
          <a:p>
            <a:pPr>
              <a:buFont typeface="Courier New" panose="02070309020205020404" pitchFamily="49" charset="0"/>
              <a:buChar char="o"/>
            </a:pPr>
            <a:r>
              <a:rPr lang="en-US" sz="2300" dirty="0"/>
              <a:t>Step 3 - For each dimension, select indicator(s) and define the reference population</a:t>
            </a:r>
          </a:p>
          <a:p>
            <a:pPr>
              <a:buFont typeface="Courier New" panose="02070309020205020404" pitchFamily="49" charset="0"/>
              <a:buChar char="o"/>
            </a:pPr>
            <a:endParaRPr lang="en-US" sz="2300" dirty="0"/>
          </a:p>
          <a:p>
            <a:pPr>
              <a:buFont typeface="Courier New" panose="02070309020205020404" pitchFamily="49" charset="0"/>
              <a:buChar char="o"/>
            </a:pPr>
            <a:r>
              <a:rPr lang="en-US" sz="2300" dirty="0"/>
              <a:t>Step 4 - Specify indicator threshold(s) and construct the indicator(s)</a:t>
            </a:r>
          </a:p>
          <a:p>
            <a:pPr marL="0" indent="0">
              <a:buNone/>
            </a:pPr>
            <a:endParaRPr lang="en-US" sz="2300" dirty="0"/>
          </a:p>
          <a:p>
            <a:pPr>
              <a:buFont typeface="Courier New" panose="02070309020205020404" pitchFamily="49" charset="0"/>
              <a:buChar char="o"/>
            </a:pPr>
            <a:r>
              <a:rPr lang="en-US" sz="2300" dirty="0"/>
              <a:t>Step 5 - Decide upon the life-cycle stages and choose age group(s) for the multidimensional deprivation analysis</a:t>
            </a:r>
          </a:p>
          <a:p>
            <a:pPr marL="0" indent="0">
              <a:buNone/>
            </a:pPr>
            <a:endParaRPr lang="en-US" sz="2300" dirty="0"/>
          </a:p>
          <a:p>
            <a:pPr>
              <a:buFont typeface="Courier New" panose="02070309020205020404" pitchFamily="49" charset="0"/>
              <a:buChar char="o"/>
            </a:pPr>
            <a:r>
              <a:rPr lang="en-US" sz="2300" dirty="0"/>
              <a:t>Step 6 - Decide how to weight indicators and how to aggregate them into dimensions </a:t>
            </a:r>
          </a:p>
          <a:p>
            <a:pPr marL="0" indent="0">
              <a:buNone/>
            </a:pPr>
            <a:endParaRPr lang="en-US" sz="2300" dirty="0"/>
          </a:p>
          <a:p>
            <a:pPr>
              <a:buFont typeface="Courier New" panose="02070309020205020404" pitchFamily="49" charset="0"/>
              <a:buChar char="o"/>
            </a:pPr>
            <a:r>
              <a:rPr lang="en-US" sz="2300" dirty="0"/>
              <a:t>Step 7 - Decide upon the identification method of the multidimensionally deprived children</a:t>
            </a:r>
          </a:p>
        </p:txBody>
      </p:sp>
    </p:spTree>
    <p:extLst>
      <p:ext uri="{BB962C8B-B14F-4D97-AF65-F5344CB8AC3E}">
        <p14:creationId xmlns:p14="http://schemas.microsoft.com/office/powerpoint/2010/main" val="82369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83994"/>
            <a:ext cx="10515600" cy="699239"/>
          </a:xfrm>
        </p:spPr>
        <p:txBody>
          <a:bodyPr/>
          <a:lstStyle/>
          <a:p>
            <a:r>
              <a:rPr lang="en-US" sz="3600" b="1" dirty="0">
                <a:solidFill>
                  <a:schemeClr val="accent5">
                    <a:lumMod val="75000"/>
                  </a:schemeClr>
                </a:solidFill>
                <a:latin typeface="Times New Roman" panose="02020603050405020304" pitchFamily="18" charset="0"/>
                <a:cs typeface="Times New Roman" panose="02020603050405020304" pitchFamily="18" charset="0"/>
              </a:rPr>
              <a:t>Application to child poverty</a:t>
            </a:r>
            <a:endParaRPr lang="en-ZA" sz="36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534616" y="927655"/>
            <a:ext cx="10515600" cy="5400600"/>
          </a:xfrm>
        </p:spPr>
        <p:txBody>
          <a:bodyPr>
            <a:noAutofit/>
          </a:bodyPr>
          <a:lstStyle/>
          <a:p>
            <a:pPr marL="0" indent="0">
              <a:buNone/>
            </a:pPr>
            <a:r>
              <a:rPr lang="en-US" sz="2300" dirty="0"/>
              <a:t>Table 2: Dimensions, Indicators, Weights and Age Cohorts (Empirical Work)</a:t>
            </a:r>
          </a:p>
          <a:p>
            <a:pPr marL="0" indent="0">
              <a:buNone/>
            </a:pPr>
            <a:endParaRPr lang="en-US" sz="2300" dirty="0"/>
          </a:p>
        </p:txBody>
      </p:sp>
      <p:graphicFrame>
        <p:nvGraphicFramePr>
          <p:cNvPr id="3" name="Table 2">
            <a:extLst>
              <a:ext uri="{FF2B5EF4-FFF2-40B4-BE49-F238E27FC236}">
                <a16:creationId xmlns:a16="http://schemas.microsoft.com/office/drawing/2014/main" id="{4645AA92-62B0-6A0D-A46C-89342EF4B3BB}"/>
              </a:ext>
            </a:extLst>
          </p:cNvPr>
          <p:cNvGraphicFramePr>
            <a:graphicFrameLocks noGrp="1"/>
          </p:cNvGraphicFramePr>
          <p:nvPr>
            <p:extLst>
              <p:ext uri="{D42A27DB-BD31-4B8C-83A1-F6EECF244321}">
                <p14:modId xmlns:p14="http://schemas.microsoft.com/office/powerpoint/2010/main" val="2280467168"/>
              </p:ext>
            </p:extLst>
          </p:nvPr>
        </p:nvGraphicFramePr>
        <p:xfrm>
          <a:off x="605333" y="1275878"/>
          <a:ext cx="10515600" cy="4943981"/>
        </p:xfrm>
        <a:graphic>
          <a:graphicData uri="http://schemas.openxmlformats.org/drawingml/2006/table">
            <a:tbl>
              <a:tblPr firstRow="1" bandRow="1">
                <a:tableStyleId>{F5AB1C69-6EDB-4FF4-983F-18BD219EF322}</a:tableStyleId>
              </a:tblPr>
              <a:tblGrid>
                <a:gridCol w="2302686">
                  <a:extLst>
                    <a:ext uri="{9D8B030D-6E8A-4147-A177-3AD203B41FA5}">
                      <a16:colId xmlns:a16="http://schemas.microsoft.com/office/drawing/2014/main" val="3506551677"/>
                    </a:ext>
                  </a:extLst>
                </a:gridCol>
                <a:gridCol w="6370766">
                  <a:extLst>
                    <a:ext uri="{9D8B030D-6E8A-4147-A177-3AD203B41FA5}">
                      <a16:colId xmlns:a16="http://schemas.microsoft.com/office/drawing/2014/main" val="1449514170"/>
                    </a:ext>
                  </a:extLst>
                </a:gridCol>
                <a:gridCol w="1842148">
                  <a:extLst>
                    <a:ext uri="{9D8B030D-6E8A-4147-A177-3AD203B41FA5}">
                      <a16:colId xmlns:a16="http://schemas.microsoft.com/office/drawing/2014/main" val="3032128656"/>
                    </a:ext>
                  </a:extLst>
                </a:gridCol>
              </a:tblGrid>
              <a:tr h="9329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kern="1200" dirty="0">
                          <a:solidFill>
                            <a:schemeClr val="lt1"/>
                          </a:solidFill>
                          <a:effectLst/>
                        </a:rPr>
                        <a:t>Dimensions (Weight)</a:t>
                      </a:r>
                      <a:endParaRPr lang="en-US" sz="2400" dirty="0"/>
                    </a:p>
                    <a:p>
                      <a:endParaRPr 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kern="1200" dirty="0">
                          <a:solidFill>
                            <a:schemeClr val="lt1"/>
                          </a:solidFill>
                          <a:effectLst/>
                        </a:rPr>
                        <a:t>Indicators</a:t>
                      </a:r>
                      <a:endParaRPr lang="en-US" sz="2400" dirty="0"/>
                    </a:p>
                    <a:p>
                      <a:endParaRPr 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kern="1200" dirty="0">
                          <a:solidFill>
                            <a:schemeClr val="lt1"/>
                          </a:solidFill>
                          <a:effectLst/>
                        </a:rPr>
                        <a:t>Age Cohorts </a:t>
                      </a:r>
                      <a:endParaRPr lang="en-US" sz="2400" dirty="0"/>
                    </a:p>
                    <a:p>
                      <a:endParaRPr lang="en-US" sz="2400" dirty="0"/>
                    </a:p>
                  </a:txBody>
                  <a:tcPr/>
                </a:tc>
                <a:extLst>
                  <a:ext uri="{0D108BD9-81ED-4DB2-BD59-A6C34878D82A}">
                    <a16:rowId xmlns:a16="http://schemas.microsoft.com/office/drawing/2014/main" val="3834551727"/>
                  </a:ext>
                </a:extLst>
              </a:tr>
              <a:tr h="1242439">
                <a:tc>
                  <a:txBody>
                    <a:bodyPr/>
                    <a:lstStyle/>
                    <a:p>
                      <a:pPr marL="0" marR="0">
                        <a:lnSpc>
                          <a:spcPct val="107000"/>
                        </a:lnSpc>
                        <a:spcBef>
                          <a:spcPts val="0"/>
                        </a:spcBef>
                        <a:spcAft>
                          <a:spcPts val="0"/>
                        </a:spcAft>
                      </a:pPr>
                      <a:r>
                        <a:rPr lang="en-US" sz="2600" kern="100" dirty="0">
                          <a:effectLst/>
                        </a:rPr>
                        <a:t>Survival (1/3)</a:t>
                      </a:r>
                      <a:endParaRPr lang="en-US" sz="2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GB" sz="2600" kern="100" dirty="0">
                          <a:effectLst/>
                        </a:rPr>
                        <a:t>Food (1/18), Nutrition (1/18), Water (1/18), Housing (1/18), Sanitation (1/18) and Vaccination (1/18)</a:t>
                      </a:r>
                      <a:endParaRPr lang="en-US" sz="2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600" kern="100" dirty="0">
                          <a:effectLst/>
                        </a:rPr>
                        <a:t>0-5 &amp; 6-17 </a:t>
                      </a:r>
                      <a:r>
                        <a:rPr lang="en-US" sz="2600" kern="100" dirty="0" err="1">
                          <a:effectLst/>
                        </a:rPr>
                        <a:t>yrs</a:t>
                      </a:r>
                      <a:endParaRPr lang="en-US" sz="2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20751775"/>
                  </a:ext>
                </a:extLst>
              </a:tr>
              <a:tr h="1242439">
                <a:tc>
                  <a:txBody>
                    <a:bodyPr/>
                    <a:lstStyle/>
                    <a:p>
                      <a:pPr marL="0" marR="0">
                        <a:lnSpc>
                          <a:spcPct val="107000"/>
                        </a:lnSpc>
                        <a:spcBef>
                          <a:spcPts val="0"/>
                        </a:spcBef>
                        <a:spcAft>
                          <a:spcPts val="0"/>
                        </a:spcAft>
                      </a:pPr>
                      <a:r>
                        <a:rPr lang="en-US" sz="2600" kern="100" dirty="0">
                          <a:effectLst/>
                        </a:rPr>
                        <a:t>Development (1/3)</a:t>
                      </a:r>
                      <a:endParaRPr lang="en-US" sz="2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600" kern="100" dirty="0">
                          <a:effectLst/>
                        </a:rPr>
                        <a:t>School attendance (1/12), </a:t>
                      </a:r>
                      <a:r>
                        <a:rPr lang="en-GB" sz="2600" kern="100" dirty="0">
                          <a:effectLst/>
                        </a:rPr>
                        <a:t>Quality of childcare (1/12), Electricity (1/12) and Educational Assets (1/12)</a:t>
                      </a:r>
                      <a:endParaRPr lang="en-US" sz="2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600" kern="100" dirty="0">
                          <a:effectLst/>
                        </a:rPr>
                        <a:t>0-5 &amp; 6-17 </a:t>
                      </a:r>
                      <a:r>
                        <a:rPr lang="en-US" sz="2600" kern="100" dirty="0" err="1">
                          <a:effectLst/>
                        </a:rPr>
                        <a:t>yrs</a:t>
                      </a:r>
                      <a:endParaRPr lang="en-US" sz="2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92536572"/>
                  </a:ext>
                </a:extLst>
              </a:tr>
              <a:tr h="1242439">
                <a:tc>
                  <a:txBody>
                    <a:bodyPr/>
                    <a:lstStyle/>
                    <a:p>
                      <a:pPr marL="0" marR="71755">
                        <a:lnSpc>
                          <a:spcPct val="107000"/>
                        </a:lnSpc>
                        <a:spcBef>
                          <a:spcPts val="0"/>
                        </a:spcBef>
                        <a:spcAft>
                          <a:spcPts val="0"/>
                        </a:spcAft>
                      </a:pPr>
                      <a:r>
                        <a:rPr lang="en-GB" sz="2600" kern="100" dirty="0">
                          <a:effectLst/>
                        </a:rPr>
                        <a:t>Safety (1/3)</a:t>
                      </a:r>
                      <a:endParaRPr lang="en-US" sz="2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GB" sz="2600" kern="100" dirty="0">
                          <a:effectLst/>
                        </a:rPr>
                        <a:t>Exposure to violence (1/9), Health insurance (1/9) and Exposure to child labour (1/9)</a:t>
                      </a:r>
                      <a:endParaRPr lang="en-US" sz="2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600" kern="100" dirty="0">
                          <a:effectLst/>
                        </a:rPr>
                        <a:t>0-5 &amp; 6-17 </a:t>
                      </a:r>
                      <a:r>
                        <a:rPr lang="en-US" sz="2600" kern="100" dirty="0" err="1">
                          <a:effectLst/>
                        </a:rPr>
                        <a:t>yrs</a:t>
                      </a:r>
                      <a:endParaRPr lang="en-US" sz="2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63559314"/>
                  </a:ext>
                </a:extLst>
              </a:tr>
            </a:tbl>
          </a:graphicData>
        </a:graphic>
      </p:graphicFrame>
    </p:spTree>
    <p:extLst>
      <p:ext uri="{BB962C8B-B14F-4D97-AF65-F5344CB8AC3E}">
        <p14:creationId xmlns:p14="http://schemas.microsoft.com/office/powerpoint/2010/main" val="500614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0707" y="-32123"/>
            <a:ext cx="10515600" cy="580804"/>
          </a:xfrm>
        </p:spPr>
        <p:txBody>
          <a:bodyPr>
            <a:normAutofit fontScale="90000"/>
          </a:bodyPr>
          <a:lstStyle/>
          <a:p>
            <a:r>
              <a:rPr lang="en-US" sz="3600" b="1" dirty="0">
                <a:solidFill>
                  <a:schemeClr val="accent5">
                    <a:lumMod val="75000"/>
                  </a:schemeClr>
                </a:solidFill>
                <a:latin typeface="Times New Roman" panose="02020603050405020304" pitchFamily="18" charset="0"/>
                <a:cs typeface="Times New Roman" panose="02020603050405020304" pitchFamily="18" charset="0"/>
              </a:rPr>
              <a:t>Application to child poverty</a:t>
            </a:r>
            <a:endParaRPr lang="en-ZA" sz="36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358523" y="1988840"/>
            <a:ext cx="10801466" cy="3960439"/>
          </a:xfrm>
        </p:spPr>
        <p:txBody>
          <a:bodyPr>
            <a:noAutofit/>
          </a:bodyPr>
          <a:lstStyle/>
          <a:p>
            <a:pPr marL="0" indent="0">
              <a:buNone/>
            </a:pPr>
            <a:endParaRPr lang="en-US" sz="2300" dirty="0"/>
          </a:p>
        </p:txBody>
      </p:sp>
      <p:graphicFrame>
        <p:nvGraphicFramePr>
          <p:cNvPr id="5" name="Table 4">
            <a:extLst>
              <a:ext uri="{FF2B5EF4-FFF2-40B4-BE49-F238E27FC236}">
                <a16:creationId xmlns:a16="http://schemas.microsoft.com/office/drawing/2014/main" id="{2F24CE22-EFA8-F3E3-99ED-BE68AE4AA7A1}"/>
              </a:ext>
            </a:extLst>
          </p:cNvPr>
          <p:cNvGraphicFramePr>
            <a:graphicFrameLocks noGrp="1"/>
          </p:cNvGraphicFramePr>
          <p:nvPr>
            <p:extLst>
              <p:ext uri="{D42A27DB-BD31-4B8C-83A1-F6EECF244321}">
                <p14:modId xmlns:p14="http://schemas.microsoft.com/office/powerpoint/2010/main" val="4228732057"/>
              </p:ext>
            </p:extLst>
          </p:nvPr>
        </p:nvGraphicFramePr>
        <p:xfrm>
          <a:off x="191344" y="986940"/>
          <a:ext cx="10801466" cy="5330571"/>
        </p:xfrm>
        <a:graphic>
          <a:graphicData uri="http://schemas.openxmlformats.org/drawingml/2006/table">
            <a:tbl>
              <a:tblPr firstRow="1" bandRow="1">
                <a:tableStyleId>{073A0DAA-6AF3-43AB-8588-CEC1D06C72B9}</a:tableStyleId>
              </a:tblPr>
              <a:tblGrid>
                <a:gridCol w="2952775">
                  <a:extLst>
                    <a:ext uri="{9D8B030D-6E8A-4147-A177-3AD203B41FA5}">
                      <a16:colId xmlns:a16="http://schemas.microsoft.com/office/drawing/2014/main" val="1867410528"/>
                    </a:ext>
                  </a:extLst>
                </a:gridCol>
                <a:gridCol w="7848691">
                  <a:extLst>
                    <a:ext uri="{9D8B030D-6E8A-4147-A177-3AD203B41FA5}">
                      <a16:colId xmlns:a16="http://schemas.microsoft.com/office/drawing/2014/main" val="2633807165"/>
                    </a:ext>
                  </a:extLst>
                </a:gridCol>
              </a:tblGrid>
              <a:tr h="113631">
                <a:tc>
                  <a:txBody>
                    <a:bodyPr/>
                    <a:lstStyle/>
                    <a:p>
                      <a:pPr marL="0" marR="0">
                        <a:lnSpc>
                          <a:spcPct val="107000"/>
                        </a:lnSpc>
                        <a:spcBef>
                          <a:spcPts val="0"/>
                        </a:spcBef>
                        <a:spcAft>
                          <a:spcPts val="0"/>
                        </a:spcAft>
                      </a:pPr>
                      <a:r>
                        <a:rPr lang="en-US" sz="2400" kern="100" dirty="0">
                          <a:effectLst/>
                        </a:rPr>
                        <a:t>Dimension </a:t>
                      </a:r>
                      <a:endParaRPr lang="en-US"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kern="100" dirty="0">
                          <a:effectLst/>
                        </a:rPr>
                        <a:t>Indicator </a:t>
                      </a:r>
                      <a:endParaRPr lang="en-US"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4290096"/>
                  </a:ext>
                </a:extLst>
              </a:tr>
              <a:tr h="329554">
                <a:tc>
                  <a:txBody>
                    <a:bodyPr/>
                    <a:lstStyle/>
                    <a:p>
                      <a:pPr marL="0" marR="0">
                        <a:lnSpc>
                          <a:spcPct val="107000"/>
                        </a:lnSpc>
                        <a:spcBef>
                          <a:spcPts val="0"/>
                        </a:spcBef>
                        <a:spcAft>
                          <a:spcPts val="0"/>
                        </a:spcAft>
                      </a:pPr>
                      <a:r>
                        <a:rPr lang="en-US" sz="2400" kern="100">
                          <a:effectLst/>
                        </a:rPr>
                        <a:t>Development </a:t>
                      </a:r>
                      <a:endParaRPr lang="en-US" sz="24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kern="100">
                          <a:effectLst/>
                        </a:rPr>
                        <a:t>Stunting </a:t>
                      </a:r>
                      <a:endParaRPr lang="en-US" sz="24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99987689"/>
                  </a:ext>
                </a:extLst>
              </a:tr>
              <a:tr h="660681">
                <a:tc>
                  <a:txBody>
                    <a:bodyPr/>
                    <a:lstStyle/>
                    <a:p>
                      <a:pPr marL="0" marR="0">
                        <a:lnSpc>
                          <a:spcPct val="107000"/>
                        </a:lnSpc>
                        <a:spcBef>
                          <a:spcPts val="0"/>
                        </a:spcBef>
                        <a:spcAft>
                          <a:spcPts val="0"/>
                        </a:spcAft>
                      </a:pPr>
                      <a:r>
                        <a:rPr lang="en-US" sz="2400" kern="100">
                          <a:effectLst/>
                        </a:rPr>
                        <a:t>Health </a:t>
                      </a:r>
                      <a:endParaRPr lang="en-US" sz="24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kern="100" dirty="0">
                          <a:effectLst/>
                        </a:rPr>
                        <a:t>Vaccinations, Birth attendance, Health-related knowledge (ORS)</a:t>
                      </a:r>
                      <a:endParaRPr lang="en-US"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79652966"/>
                  </a:ext>
                </a:extLst>
              </a:tr>
              <a:tr h="660681">
                <a:tc>
                  <a:txBody>
                    <a:bodyPr/>
                    <a:lstStyle/>
                    <a:p>
                      <a:pPr marL="0" marR="0">
                        <a:lnSpc>
                          <a:spcPct val="107000"/>
                        </a:lnSpc>
                        <a:spcBef>
                          <a:spcPts val="0"/>
                        </a:spcBef>
                        <a:spcAft>
                          <a:spcPts val="0"/>
                        </a:spcAft>
                      </a:pPr>
                      <a:r>
                        <a:rPr lang="en-US" sz="2400" kern="100">
                          <a:effectLst/>
                        </a:rPr>
                        <a:t>Nutrition </a:t>
                      </a:r>
                      <a:endParaRPr lang="en-US" sz="24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kern="100" dirty="0">
                          <a:effectLst/>
                        </a:rPr>
                        <a:t>Underweight or Wasting, Vitamin A supplement in last 6 months</a:t>
                      </a:r>
                      <a:endParaRPr lang="en-US"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85093100"/>
                  </a:ext>
                </a:extLst>
              </a:tr>
              <a:tr h="434740">
                <a:tc>
                  <a:txBody>
                    <a:bodyPr/>
                    <a:lstStyle/>
                    <a:p>
                      <a:pPr marL="0" marR="0">
                        <a:lnSpc>
                          <a:spcPct val="107000"/>
                        </a:lnSpc>
                        <a:spcBef>
                          <a:spcPts val="0"/>
                        </a:spcBef>
                        <a:spcAft>
                          <a:spcPts val="0"/>
                        </a:spcAft>
                      </a:pPr>
                      <a:r>
                        <a:rPr lang="en-US" sz="2400" kern="100" dirty="0">
                          <a:effectLst/>
                        </a:rPr>
                        <a:t>Education </a:t>
                      </a:r>
                      <a:endParaRPr lang="en-US"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kern="100">
                          <a:effectLst/>
                        </a:rPr>
                        <a:t>School attendance, School lag, Illiteracy</a:t>
                      </a:r>
                      <a:endParaRPr lang="en-US" sz="24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49996417"/>
                  </a:ext>
                </a:extLst>
              </a:tr>
              <a:tr h="660681">
                <a:tc>
                  <a:txBody>
                    <a:bodyPr/>
                    <a:lstStyle/>
                    <a:p>
                      <a:pPr marL="0" marR="0">
                        <a:lnSpc>
                          <a:spcPct val="107000"/>
                        </a:lnSpc>
                        <a:spcBef>
                          <a:spcPts val="0"/>
                        </a:spcBef>
                        <a:spcAft>
                          <a:spcPts val="0"/>
                        </a:spcAft>
                      </a:pPr>
                      <a:r>
                        <a:rPr lang="en-US" sz="2400" kern="100">
                          <a:effectLst/>
                        </a:rPr>
                        <a:t>Health-related knowledge </a:t>
                      </a:r>
                      <a:endParaRPr lang="en-US" sz="24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kern="100" dirty="0">
                          <a:effectLst/>
                        </a:rPr>
                        <a:t>Knowledge about HIV/AIDS, Knowledge about </a:t>
                      </a:r>
                      <a:r>
                        <a:rPr lang="en-US" sz="2400" kern="100" dirty="0" err="1">
                          <a:effectLst/>
                        </a:rPr>
                        <a:t>diarrhoea</a:t>
                      </a:r>
                      <a:r>
                        <a:rPr lang="en-US" sz="2400" kern="100" dirty="0">
                          <a:effectLst/>
                        </a:rPr>
                        <a:t> treatment:</a:t>
                      </a:r>
                      <a:endParaRPr lang="en-US"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86569031"/>
                  </a:ext>
                </a:extLst>
              </a:tr>
              <a:tr h="558504">
                <a:tc>
                  <a:txBody>
                    <a:bodyPr/>
                    <a:lstStyle/>
                    <a:p>
                      <a:pPr marL="0" marR="0">
                        <a:lnSpc>
                          <a:spcPct val="107000"/>
                        </a:lnSpc>
                        <a:spcBef>
                          <a:spcPts val="0"/>
                        </a:spcBef>
                        <a:spcAft>
                          <a:spcPts val="0"/>
                        </a:spcAft>
                      </a:pPr>
                      <a:r>
                        <a:rPr lang="en-US" sz="2400" kern="100">
                          <a:effectLst/>
                        </a:rPr>
                        <a:t>Access to Information </a:t>
                      </a:r>
                      <a:endParaRPr lang="en-US" sz="24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kern="100">
                          <a:effectLst/>
                        </a:rPr>
                        <a:t>Information devices, exposure to mass media</a:t>
                      </a:r>
                      <a:endParaRPr lang="en-US" sz="24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71995628"/>
                  </a:ext>
                </a:extLst>
              </a:tr>
              <a:tr h="329554">
                <a:tc>
                  <a:txBody>
                    <a:bodyPr/>
                    <a:lstStyle/>
                    <a:p>
                      <a:pPr marL="0" marR="0">
                        <a:lnSpc>
                          <a:spcPct val="107000"/>
                        </a:lnSpc>
                        <a:spcBef>
                          <a:spcPts val="0"/>
                        </a:spcBef>
                        <a:spcAft>
                          <a:spcPts val="0"/>
                        </a:spcAft>
                      </a:pPr>
                      <a:r>
                        <a:rPr lang="en-US" sz="2400" kern="100">
                          <a:effectLst/>
                        </a:rPr>
                        <a:t>Water </a:t>
                      </a:r>
                      <a:endParaRPr lang="en-US" sz="24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kern="100" dirty="0">
                          <a:effectLst/>
                        </a:rPr>
                        <a:t>Safe drinking water</a:t>
                      </a:r>
                      <a:endParaRPr lang="en-US"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66657237"/>
                  </a:ext>
                </a:extLst>
              </a:tr>
              <a:tr h="329554">
                <a:tc>
                  <a:txBody>
                    <a:bodyPr/>
                    <a:lstStyle/>
                    <a:p>
                      <a:pPr marL="0" marR="0">
                        <a:lnSpc>
                          <a:spcPct val="107000"/>
                        </a:lnSpc>
                        <a:spcBef>
                          <a:spcPts val="0"/>
                        </a:spcBef>
                        <a:spcAft>
                          <a:spcPts val="0"/>
                        </a:spcAft>
                      </a:pPr>
                      <a:r>
                        <a:rPr lang="en-US" sz="2400" kern="100">
                          <a:effectLst/>
                        </a:rPr>
                        <a:t>Sanitation</a:t>
                      </a:r>
                      <a:endParaRPr lang="en-US" sz="24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kern="100">
                          <a:effectLst/>
                        </a:rPr>
                        <a:t>Improved toilet facility</a:t>
                      </a:r>
                      <a:endParaRPr lang="en-US" sz="24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4639194"/>
                  </a:ext>
                </a:extLst>
              </a:tr>
              <a:tr h="558504">
                <a:tc>
                  <a:txBody>
                    <a:bodyPr/>
                    <a:lstStyle/>
                    <a:p>
                      <a:pPr marL="0" marR="0">
                        <a:lnSpc>
                          <a:spcPct val="107000"/>
                        </a:lnSpc>
                        <a:spcBef>
                          <a:spcPts val="0"/>
                        </a:spcBef>
                        <a:spcAft>
                          <a:spcPts val="0"/>
                        </a:spcAft>
                      </a:pPr>
                      <a:r>
                        <a:rPr lang="en-US" sz="2400" kern="100" dirty="0">
                          <a:effectLst/>
                        </a:rPr>
                        <a:t>Housing </a:t>
                      </a:r>
                      <a:endParaRPr lang="en-US"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kern="100" dirty="0">
                          <a:effectLst/>
                        </a:rPr>
                        <a:t>Dwelling material (floor, wall &amp; roof), indoor air pollution </a:t>
                      </a:r>
                      <a:endParaRPr lang="en-US"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59743331"/>
                  </a:ext>
                </a:extLst>
              </a:tr>
            </a:tbl>
          </a:graphicData>
        </a:graphic>
      </p:graphicFrame>
      <p:sp>
        <p:nvSpPr>
          <p:cNvPr id="7" name="TextBox 6">
            <a:extLst>
              <a:ext uri="{FF2B5EF4-FFF2-40B4-BE49-F238E27FC236}">
                <a16:creationId xmlns:a16="http://schemas.microsoft.com/office/drawing/2014/main" id="{04A0074E-ABDA-025F-E5F1-F84A1D1175BC}"/>
              </a:ext>
            </a:extLst>
          </p:cNvPr>
          <p:cNvSpPr txBox="1"/>
          <p:nvPr/>
        </p:nvSpPr>
        <p:spPr>
          <a:xfrm>
            <a:off x="358523" y="613051"/>
            <a:ext cx="9433048" cy="424732"/>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Table 3: </a:t>
            </a:r>
            <a:r>
              <a:rPr lang="en-US" sz="2400" b="1" dirty="0">
                <a:solidFill>
                  <a:prstClr val="black"/>
                </a:solidFill>
                <a:latin typeface="Times New Roman" panose="02020603050405020304" pitchFamily="18" charset="0"/>
                <a:cs typeface="Times New Roman" panose="02020603050405020304" pitchFamily="18" charset="0"/>
              </a:rPr>
              <a:t>Kenya’s Child Poverty-2017: </a:t>
            </a:r>
            <a:r>
              <a:rPr lang="en-US" sz="2400" b="1" dirty="0">
                <a:solidFill>
                  <a:prstClr val="black"/>
                </a:solidFill>
                <a:latin typeface="Times New Roman" panose="02020603050405020304" pitchFamily="18" charset="0"/>
                <a:cs typeface="Times New Roman" panose="02020603050405020304" pitchFamily="18" charset="0"/>
                <a:hlinkClick r:id="rId10"/>
              </a:rPr>
              <a:t>KNBS &amp; UNICEF</a:t>
            </a:r>
            <a:endPar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24288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856" y="143429"/>
            <a:ext cx="10515600" cy="580804"/>
          </a:xfrm>
        </p:spPr>
        <p:txBody>
          <a:bodyPr>
            <a:normAutofit fontScale="90000"/>
          </a:bodyPr>
          <a:lstStyle/>
          <a:p>
            <a:r>
              <a:rPr lang="en-US" sz="3600" b="1" dirty="0">
                <a:solidFill>
                  <a:schemeClr val="accent5">
                    <a:lumMod val="75000"/>
                  </a:schemeClr>
                </a:solidFill>
                <a:latin typeface="Times New Roman" panose="02020603050405020304" pitchFamily="18" charset="0"/>
                <a:cs typeface="Times New Roman" panose="02020603050405020304" pitchFamily="18" charset="0"/>
              </a:rPr>
              <a:t>Application to child poverty</a:t>
            </a:r>
            <a:endParaRPr lang="en-ZA" sz="36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358523" y="778152"/>
            <a:ext cx="10801466" cy="5171128"/>
          </a:xfrm>
        </p:spPr>
        <p:txBody>
          <a:bodyPr>
            <a:noAutofit/>
          </a:bodyPr>
          <a:lstStyle/>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Some empirical works on child poverty</a:t>
            </a:r>
            <a:endParaRPr lang="en-US" sz="2400" dirty="0">
              <a:latin typeface="Times New Roman" panose="02020603050405020304" pitchFamily="18" charset="0"/>
              <a:cs typeface="Times New Roman" panose="02020603050405020304" pitchFamily="18" charset="0"/>
            </a:endParaRPr>
          </a:p>
          <a:p>
            <a:pPr marL="457200" indent="-457200">
              <a:buAutoNum type="arabicPeriod"/>
            </a:pPr>
            <a:r>
              <a:rPr lang="en-US" sz="2400" b="0" i="0" dirty="0">
                <a:solidFill>
                  <a:srgbClr val="222222"/>
                </a:solidFill>
                <a:effectLst/>
                <a:latin typeface="Times New Roman" panose="02020603050405020304" pitchFamily="18" charset="0"/>
                <a:cs typeface="Times New Roman" panose="02020603050405020304" pitchFamily="18" charset="0"/>
              </a:rPr>
              <a:t>Kofinti, R. E., Koomson, I., &amp; Peprah, J. A. (2024). Borrower discouragement and </a:t>
            </a:r>
            <a:r>
              <a:rPr lang="en-US" sz="2400" b="0" i="0" dirty="0">
                <a:solidFill>
                  <a:srgbClr val="FF0000"/>
                </a:solidFill>
                <a:effectLst/>
                <a:latin typeface="Times New Roman" panose="02020603050405020304" pitchFamily="18" charset="0"/>
                <a:cs typeface="Times New Roman" panose="02020603050405020304" pitchFamily="18" charset="0"/>
              </a:rPr>
              <a:t>multidimensional child deprivation in Ghana</a:t>
            </a:r>
            <a:r>
              <a:rPr lang="en-US" sz="2400" b="0" i="0" dirty="0">
                <a:solidFill>
                  <a:srgbClr val="222222"/>
                </a:solidFill>
                <a:effectLst/>
                <a:latin typeface="Times New Roman" panose="02020603050405020304" pitchFamily="18" charset="0"/>
                <a:cs typeface="Times New Roman" panose="02020603050405020304" pitchFamily="18" charset="0"/>
              </a:rPr>
              <a:t>. </a:t>
            </a:r>
            <a:r>
              <a:rPr lang="en-US" sz="2400" b="1" i="1" dirty="0">
                <a:solidFill>
                  <a:srgbClr val="222222"/>
                </a:solidFill>
                <a:effectLst/>
                <a:latin typeface="Times New Roman" panose="02020603050405020304" pitchFamily="18" charset="0"/>
                <a:cs typeface="Times New Roman" panose="02020603050405020304" pitchFamily="18" charset="0"/>
              </a:rPr>
              <a:t>The Journal of Economic Inequality</a:t>
            </a:r>
            <a:r>
              <a:rPr lang="en-US" sz="2400" b="0" i="0" dirty="0">
                <a:solidFill>
                  <a:srgbClr val="222222"/>
                </a:solidFill>
                <a:effectLst/>
                <a:latin typeface="Times New Roman" panose="02020603050405020304" pitchFamily="18" charset="0"/>
                <a:cs typeface="Times New Roman" panose="02020603050405020304" pitchFamily="18" charset="0"/>
              </a:rPr>
              <a:t>, </a:t>
            </a:r>
            <a:r>
              <a:rPr lang="en-US" sz="2400" b="0" i="1" dirty="0">
                <a:solidFill>
                  <a:srgbClr val="222222"/>
                </a:solidFill>
                <a:effectLst/>
                <a:latin typeface="Times New Roman" panose="02020603050405020304" pitchFamily="18" charset="0"/>
                <a:cs typeface="Times New Roman" panose="02020603050405020304" pitchFamily="18" charset="0"/>
              </a:rPr>
              <a:t>22</a:t>
            </a:r>
            <a:r>
              <a:rPr lang="en-US" sz="2400" b="0" i="0" dirty="0">
                <a:solidFill>
                  <a:srgbClr val="222222"/>
                </a:solidFill>
                <a:effectLst/>
                <a:latin typeface="Times New Roman" panose="02020603050405020304" pitchFamily="18" charset="0"/>
                <a:cs typeface="Times New Roman" panose="02020603050405020304" pitchFamily="18" charset="0"/>
              </a:rPr>
              <a:t>(1), 49-67.   </a:t>
            </a:r>
            <a:endParaRPr lang="en-US" sz="2400" dirty="0">
              <a:solidFill>
                <a:srgbClr val="222222"/>
              </a:solidFill>
              <a:latin typeface="Times New Roman" panose="02020603050405020304" pitchFamily="18" charset="0"/>
              <a:cs typeface="Times New Roman" panose="02020603050405020304" pitchFamily="18" charset="0"/>
            </a:endParaRPr>
          </a:p>
          <a:p>
            <a:pPr marL="0" indent="0">
              <a:buNone/>
            </a:pPr>
            <a:r>
              <a:rPr lang="en-US" dirty="0">
                <a:solidFill>
                  <a:srgbClr val="222222"/>
                </a:solidFill>
                <a:latin typeface="Times New Roman" panose="02020603050405020304" pitchFamily="18" charset="0"/>
                <a:cs typeface="Times New Roman" panose="02020603050405020304" pitchFamily="18" charset="0"/>
              </a:rPr>
              <a:t>2. </a:t>
            </a:r>
            <a:r>
              <a:rPr lang="en-US" sz="2400" b="0" i="0" dirty="0">
                <a:solidFill>
                  <a:srgbClr val="222222"/>
                </a:solidFill>
                <a:effectLst/>
                <a:latin typeface="Times New Roman" panose="02020603050405020304" pitchFamily="18" charset="0"/>
                <a:cs typeface="Times New Roman" panose="02020603050405020304" pitchFamily="18" charset="0"/>
              </a:rPr>
              <a:t>Koomson, I., Kofinti, R. E., &amp; Laryea, E. (2024). Financial inclusion and </a:t>
            </a:r>
            <a:r>
              <a:rPr lang="en-US" sz="2400" b="0" i="0" dirty="0">
                <a:solidFill>
                  <a:srgbClr val="FF0000"/>
                </a:solidFill>
                <a:effectLst/>
                <a:latin typeface="Times New Roman" panose="02020603050405020304" pitchFamily="18" charset="0"/>
                <a:cs typeface="Times New Roman" panose="02020603050405020304" pitchFamily="18" charset="0"/>
              </a:rPr>
              <a:t>multidimensional child poverty</a:t>
            </a:r>
            <a:r>
              <a:rPr lang="en-US" sz="2400" b="0" i="0" dirty="0">
                <a:solidFill>
                  <a:srgbClr val="222222"/>
                </a:solidFill>
                <a:effectLst/>
                <a:latin typeface="Times New Roman" panose="02020603050405020304" pitchFamily="18" charset="0"/>
                <a:cs typeface="Times New Roman" panose="02020603050405020304" pitchFamily="18" charset="0"/>
              </a:rPr>
              <a:t>. </a:t>
            </a:r>
            <a:r>
              <a:rPr lang="en-US" sz="2400" b="1" i="1" dirty="0">
                <a:solidFill>
                  <a:srgbClr val="222222"/>
                </a:solidFill>
                <a:effectLst/>
                <a:latin typeface="Times New Roman" panose="02020603050405020304" pitchFamily="18" charset="0"/>
                <a:cs typeface="Times New Roman" panose="02020603050405020304" pitchFamily="18" charset="0"/>
              </a:rPr>
              <a:t>Review of Economics of the Household</a:t>
            </a:r>
            <a:r>
              <a:rPr lang="en-US" sz="2400" b="0" i="0" dirty="0">
                <a:solidFill>
                  <a:srgbClr val="222222"/>
                </a:solidFill>
                <a:effectLst/>
                <a:latin typeface="Times New Roman" panose="02020603050405020304" pitchFamily="18" charset="0"/>
                <a:cs typeface="Times New Roman" panose="02020603050405020304" pitchFamily="18" charset="0"/>
              </a:rPr>
              <a:t>, </a:t>
            </a:r>
            <a:r>
              <a:rPr lang="en-US" sz="2400" b="0" i="1" dirty="0">
                <a:solidFill>
                  <a:srgbClr val="222222"/>
                </a:solidFill>
                <a:effectLst/>
                <a:latin typeface="Times New Roman" panose="02020603050405020304" pitchFamily="18" charset="0"/>
                <a:cs typeface="Times New Roman" panose="02020603050405020304" pitchFamily="18" charset="0"/>
              </a:rPr>
              <a:t>22</a:t>
            </a:r>
            <a:r>
              <a:rPr lang="en-US" sz="2400" b="0" i="0" dirty="0">
                <a:solidFill>
                  <a:srgbClr val="222222"/>
                </a:solidFill>
                <a:effectLst/>
                <a:latin typeface="Times New Roman" panose="02020603050405020304" pitchFamily="18" charset="0"/>
                <a:cs typeface="Times New Roman" panose="02020603050405020304" pitchFamily="18" charset="0"/>
              </a:rPr>
              <a:t>(1), 237-260.</a:t>
            </a: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3. Kofinti, R. E., &amp; </a:t>
            </a:r>
            <a:r>
              <a:rPr lang="en-US" sz="2400" dirty="0" err="1">
                <a:latin typeface="Times New Roman" panose="02020603050405020304" pitchFamily="18" charset="0"/>
                <a:cs typeface="Times New Roman" panose="02020603050405020304" pitchFamily="18" charset="0"/>
              </a:rPr>
              <a:t>Annim</a:t>
            </a:r>
            <a:r>
              <a:rPr lang="en-US" sz="2400" dirty="0">
                <a:latin typeface="Times New Roman" panose="02020603050405020304" pitchFamily="18" charset="0"/>
                <a:cs typeface="Times New Roman" panose="02020603050405020304" pitchFamily="18" charset="0"/>
              </a:rPr>
              <a:t>, S. K. (2016). </a:t>
            </a:r>
            <a:r>
              <a:rPr lang="en-US" sz="2400" dirty="0">
                <a:solidFill>
                  <a:srgbClr val="FF0000"/>
                </a:solidFill>
                <a:latin typeface="Times New Roman" panose="02020603050405020304" pitchFamily="18" charset="0"/>
                <a:cs typeface="Times New Roman" panose="02020603050405020304" pitchFamily="18" charset="0"/>
              </a:rPr>
              <a:t>Child deprivation </a:t>
            </a:r>
            <a:r>
              <a:rPr lang="en-US" sz="2400" dirty="0">
                <a:latin typeface="Times New Roman" panose="02020603050405020304" pitchFamily="18" charset="0"/>
                <a:cs typeface="Times New Roman" panose="02020603050405020304" pitchFamily="18" charset="0"/>
              </a:rPr>
              <a:t>and income poverty in Ghana. In: Arndt, C., Tarp, F. (eds) Measuring Poverty and Well-being in Developing Countries (pp.178-193). </a:t>
            </a:r>
            <a:r>
              <a:rPr lang="en-US" sz="2400" b="1" dirty="0">
                <a:latin typeface="Times New Roman" panose="02020603050405020304" pitchFamily="18" charset="0"/>
                <a:cs typeface="Times New Roman" panose="02020603050405020304" pitchFamily="18" charset="0"/>
              </a:rPr>
              <a:t>Oxford University Press</a:t>
            </a:r>
            <a:r>
              <a:rPr lang="en-US" sz="2400" dirty="0">
                <a:latin typeface="Times New Roman" panose="02020603050405020304" pitchFamily="18" charset="0"/>
                <a:cs typeface="Times New Roman" panose="02020603050405020304" pitchFamily="18" charset="0"/>
              </a:rPr>
              <a:t>. </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4. Consumption Inequality and Multidimensional Child Poverty in Ghana: Does Access to Communal Services Matter? (forthcoming)</a:t>
            </a:r>
          </a:p>
          <a:p>
            <a:pPr marL="0" indent="0">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29466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23" y="144748"/>
            <a:ext cx="9913941" cy="570202"/>
          </a:xfrm>
        </p:spPr>
        <p:txBody>
          <a:bodyPr>
            <a:normAutofit/>
          </a:bodyPr>
          <a:lstStyle/>
          <a:p>
            <a:r>
              <a:rPr lang="en-US" sz="3200" b="1" dirty="0">
                <a:solidFill>
                  <a:schemeClr val="accent5">
                    <a:lumMod val="75000"/>
                  </a:schemeClr>
                </a:solidFill>
                <a:latin typeface="Times New Roman" panose="02020603050405020304" pitchFamily="18" charset="0"/>
                <a:cs typeface="Times New Roman" panose="02020603050405020304" pitchFamily="18" charset="0"/>
              </a:rPr>
              <a:t>Application to other measures of poverty</a:t>
            </a:r>
            <a:endParaRPr lang="en-ZA" sz="32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611387" y="6362402"/>
            <a:ext cx="10148642" cy="441452"/>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358523" y="778152"/>
            <a:ext cx="10801466" cy="5171128"/>
          </a:xfrm>
        </p:spPr>
        <p:txBody>
          <a:bodyPr>
            <a:noAutofit/>
          </a:bodyPr>
          <a:lstStyle/>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hlinkClick r:id="rId10"/>
              </a:rPr>
              <a:t>Gross National Happiness Index</a:t>
            </a: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pic>
        <p:nvPicPr>
          <p:cNvPr id="7" name="Picture 6" descr="A diagram of different colors of circles&#10;&#10;Description automatically generated">
            <a:extLst>
              <a:ext uri="{FF2B5EF4-FFF2-40B4-BE49-F238E27FC236}">
                <a16:creationId xmlns:a16="http://schemas.microsoft.com/office/drawing/2014/main" id="{FF900737-9DDC-67D8-B3EA-8072FD7EEFC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83632" y="1327512"/>
            <a:ext cx="4942310" cy="5089035"/>
          </a:xfrm>
          <a:prstGeom prst="rect">
            <a:avLst/>
          </a:prstGeom>
        </p:spPr>
      </p:pic>
      <p:sp>
        <p:nvSpPr>
          <p:cNvPr id="8" name="TextBox 7">
            <a:extLst>
              <a:ext uri="{FF2B5EF4-FFF2-40B4-BE49-F238E27FC236}">
                <a16:creationId xmlns:a16="http://schemas.microsoft.com/office/drawing/2014/main" id="{887D66EE-DFD6-477F-74E5-F659563504B4}"/>
              </a:ext>
            </a:extLst>
          </p:cNvPr>
          <p:cNvSpPr txBox="1"/>
          <p:nvPr/>
        </p:nvSpPr>
        <p:spPr>
          <a:xfrm>
            <a:off x="9021317" y="5426060"/>
            <a:ext cx="2664296" cy="523220"/>
          </a:xfrm>
          <a:prstGeom prst="rect">
            <a:avLst/>
          </a:prstGeom>
          <a:noFill/>
        </p:spPr>
        <p:txBody>
          <a:bodyPr wrap="square" rtlCol="0">
            <a:spAutoFit/>
          </a:bodyPr>
          <a:lstStyle/>
          <a:p>
            <a:r>
              <a:rPr lang="en-US" sz="2800" b="0" i="0" dirty="0" err="1">
                <a:solidFill>
                  <a:srgbClr val="000000"/>
                </a:solidFill>
                <a:effectLst/>
                <a:latin typeface="Unitext"/>
              </a:rPr>
              <a:t>Alkire</a:t>
            </a:r>
            <a:r>
              <a:rPr lang="en-US" sz="2800" b="0" i="0" dirty="0">
                <a:solidFill>
                  <a:srgbClr val="000000"/>
                </a:solidFill>
                <a:effectLst/>
                <a:latin typeface="Unitext"/>
              </a:rPr>
              <a:t>  (2013)</a:t>
            </a:r>
            <a:endParaRPr lang="en-US" sz="2800" dirty="0"/>
          </a:p>
        </p:txBody>
      </p:sp>
    </p:spTree>
    <p:extLst>
      <p:ext uri="{BB962C8B-B14F-4D97-AF65-F5344CB8AC3E}">
        <p14:creationId xmlns:p14="http://schemas.microsoft.com/office/powerpoint/2010/main" val="4064310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68" y="191075"/>
            <a:ext cx="12072664" cy="580804"/>
          </a:xfrm>
        </p:spPr>
        <p:txBody>
          <a:bodyPr>
            <a:normAutofit/>
          </a:bodyPr>
          <a:lstStyle/>
          <a:p>
            <a:r>
              <a:rPr lang="en-US" sz="3200" b="1" dirty="0">
                <a:solidFill>
                  <a:schemeClr val="accent5">
                    <a:lumMod val="75000"/>
                  </a:schemeClr>
                </a:solidFill>
                <a:latin typeface="Times New Roman" panose="02020603050405020304" pitchFamily="18" charset="0"/>
                <a:cs typeface="Times New Roman" panose="02020603050405020304" pitchFamily="18" charset="0"/>
              </a:rPr>
              <a:t>Application to other multidimensional measures </a:t>
            </a:r>
            <a:endParaRPr lang="en-ZA" sz="32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358523" y="778151"/>
            <a:ext cx="10801466" cy="5805851"/>
          </a:xfrm>
        </p:spPr>
        <p:txBody>
          <a:bodyPr>
            <a:noAutofit/>
          </a:bodyPr>
          <a:lstStyle/>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hlinkClick r:id="rId10"/>
              </a:rPr>
              <a:t>Women’s Empowerment in Agriculture Index</a:t>
            </a:r>
            <a:endParaRPr lang="en-US" sz="32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882F49F0-6BE9-5D5C-2496-D0223094BE88}"/>
              </a:ext>
            </a:extLst>
          </p:cNvPr>
          <p:cNvGraphicFramePr>
            <a:graphicFrameLocks noGrp="1"/>
          </p:cNvGraphicFramePr>
          <p:nvPr>
            <p:extLst>
              <p:ext uri="{D42A27DB-BD31-4B8C-83A1-F6EECF244321}">
                <p14:modId xmlns:p14="http://schemas.microsoft.com/office/powerpoint/2010/main" val="2616209598"/>
              </p:ext>
            </p:extLst>
          </p:nvPr>
        </p:nvGraphicFramePr>
        <p:xfrm>
          <a:off x="548201" y="1371499"/>
          <a:ext cx="10084303" cy="4217740"/>
        </p:xfrm>
        <a:graphic>
          <a:graphicData uri="http://schemas.openxmlformats.org/drawingml/2006/table">
            <a:tbl>
              <a:tblPr firstRow="1" bandRow="1">
                <a:tableStyleId>{5C22544A-7EE6-4342-B048-85BDC9FD1C3A}</a:tableStyleId>
              </a:tblPr>
              <a:tblGrid>
                <a:gridCol w="2091415">
                  <a:extLst>
                    <a:ext uri="{9D8B030D-6E8A-4147-A177-3AD203B41FA5}">
                      <a16:colId xmlns:a16="http://schemas.microsoft.com/office/drawing/2014/main" val="249924273"/>
                    </a:ext>
                  </a:extLst>
                </a:gridCol>
                <a:gridCol w="6456428">
                  <a:extLst>
                    <a:ext uri="{9D8B030D-6E8A-4147-A177-3AD203B41FA5}">
                      <a16:colId xmlns:a16="http://schemas.microsoft.com/office/drawing/2014/main" val="920685577"/>
                    </a:ext>
                  </a:extLst>
                </a:gridCol>
                <a:gridCol w="1536460">
                  <a:extLst>
                    <a:ext uri="{9D8B030D-6E8A-4147-A177-3AD203B41FA5}">
                      <a16:colId xmlns:a16="http://schemas.microsoft.com/office/drawing/2014/main" val="1809644980"/>
                    </a:ext>
                  </a:extLst>
                </a:gridCol>
              </a:tblGrid>
              <a:tr h="501417">
                <a:tc>
                  <a:txBody>
                    <a:bodyPr/>
                    <a:lstStyle/>
                    <a:p>
                      <a:r>
                        <a:rPr lang="en-US" sz="2400" dirty="0"/>
                        <a:t>Domain </a:t>
                      </a:r>
                    </a:p>
                  </a:txBody>
                  <a:tcPr/>
                </a:tc>
                <a:tc>
                  <a:txBody>
                    <a:bodyPr/>
                    <a:lstStyle/>
                    <a:p>
                      <a:r>
                        <a:rPr lang="en-US" sz="2400" dirty="0"/>
                        <a:t>Indicators </a:t>
                      </a:r>
                    </a:p>
                  </a:txBody>
                  <a:tcPr/>
                </a:tc>
                <a:tc>
                  <a:txBody>
                    <a:bodyPr/>
                    <a:lstStyle/>
                    <a:p>
                      <a:r>
                        <a:rPr lang="en-US" sz="2400" dirty="0"/>
                        <a:t>Weight </a:t>
                      </a:r>
                    </a:p>
                  </a:txBody>
                  <a:tcPr/>
                </a:tc>
                <a:extLst>
                  <a:ext uri="{0D108BD9-81ED-4DB2-BD59-A6C34878D82A}">
                    <a16:rowId xmlns:a16="http://schemas.microsoft.com/office/drawing/2014/main" val="2127097749"/>
                  </a:ext>
                </a:extLst>
              </a:tr>
              <a:tr h="989439">
                <a:tc>
                  <a:txBody>
                    <a:bodyPr/>
                    <a:lstStyle/>
                    <a:p>
                      <a:r>
                        <a:rPr lang="en-US" sz="2400" dirty="0"/>
                        <a:t>Production (1/5)</a:t>
                      </a:r>
                    </a:p>
                  </a:txBody>
                  <a:tcPr>
                    <a:solidFill>
                      <a:schemeClr val="accent2">
                        <a:lumMod val="40000"/>
                        <a:lumOff val="60000"/>
                      </a:schemeClr>
                    </a:solidFill>
                  </a:tcPr>
                </a:tc>
                <a:tc>
                  <a:txBody>
                    <a:bodyPr/>
                    <a:lstStyle/>
                    <a:p>
                      <a:r>
                        <a:rPr lang="en-US" sz="2400" dirty="0"/>
                        <a:t>Input in productive decisions, Autonomy</a:t>
                      </a:r>
                    </a:p>
                  </a:txBody>
                  <a:tcPr>
                    <a:solidFill>
                      <a:schemeClr val="accent2">
                        <a:lumMod val="40000"/>
                        <a:lumOff val="60000"/>
                      </a:schemeClr>
                    </a:solidFill>
                  </a:tcPr>
                </a:tc>
                <a:tc>
                  <a:txBody>
                    <a:bodyPr/>
                    <a:lstStyle/>
                    <a:p>
                      <a:r>
                        <a:rPr lang="en-US" sz="2400" dirty="0"/>
                        <a:t>1/10</a:t>
                      </a:r>
                    </a:p>
                  </a:txBody>
                  <a:tcPr>
                    <a:solidFill>
                      <a:schemeClr val="accent2">
                        <a:lumMod val="40000"/>
                        <a:lumOff val="60000"/>
                      </a:schemeClr>
                    </a:solidFill>
                  </a:tcPr>
                </a:tc>
                <a:extLst>
                  <a:ext uri="{0D108BD9-81ED-4DB2-BD59-A6C34878D82A}">
                    <a16:rowId xmlns:a16="http://schemas.microsoft.com/office/drawing/2014/main" val="2682352785"/>
                  </a:ext>
                </a:extLst>
              </a:tr>
              <a:tr h="865459">
                <a:tc>
                  <a:txBody>
                    <a:bodyPr/>
                    <a:lstStyle/>
                    <a:p>
                      <a:r>
                        <a:rPr lang="en-US" sz="2400" dirty="0"/>
                        <a:t>Resources (1/5)</a:t>
                      </a:r>
                    </a:p>
                  </a:txBody>
                  <a:tcPr>
                    <a:solidFill>
                      <a:schemeClr val="accent4">
                        <a:lumMod val="60000"/>
                        <a:lumOff val="40000"/>
                      </a:schemeClr>
                    </a:solidFill>
                  </a:tcPr>
                </a:tc>
                <a:tc>
                  <a:txBody>
                    <a:bodyPr/>
                    <a:lstStyle/>
                    <a:p>
                      <a:r>
                        <a:rPr lang="en-US" sz="2400" dirty="0"/>
                        <a:t>Asset of assets, Purchase/sale/transfer of assets, Access to credit</a:t>
                      </a:r>
                    </a:p>
                  </a:txBody>
                  <a:tcPr>
                    <a:solidFill>
                      <a:schemeClr val="accent4">
                        <a:lumMod val="60000"/>
                        <a:lumOff val="40000"/>
                      </a:schemeClr>
                    </a:solidFill>
                  </a:tcPr>
                </a:tc>
                <a:tc>
                  <a:txBody>
                    <a:bodyPr/>
                    <a:lstStyle/>
                    <a:p>
                      <a:r>
                        <a:rPr lang="en-US" sz="2400" dirty="0"/>
                        <a:t>1/15</a:t>
                      </a:r>
                    </a:p>
                  </a:txBody>
                  <a:tcPr>
                    <a:solidFill>
                      <a:schemeClr val="accent4">
                        <a:lumMod val="60000"/>
                        <a:lumOff val="40000"/>
                      </a:schemeClr>
                    </a:solidFill>
                  </a:tcPr>
                </a:tc>
                <a:extLst>
                  <a:ext uri="{0D108BD9-81ED-4DB2-BD59-A6C34878D82A}">
                    <a16:rowId xmlns:a16="http://schemas.microsoft.com/office/drawing/2014/main" val="140175080"/>
                  </a:ext>
                </a:extLst>
              </a:tr>
              <a:tr h="494549">
                <a:tc>
                  <a:txBody>
                    <a:bodyPr/>
                    <a:lstStyle/>
                    <a:p>
                      <a:r>
                        <a:rPr lang="en-US" sz="2400" dirty="0"/>
                        <a:t>Income (1/5) </a:t>
                      </a:r>
                    </a:p>
                  </a:txBody>
                  <a:tcPr>
                    <a:solidFill>
                      <a:srgbClr val="FF0000"/>
                    </a:solidFill>
                  </a:tcPr>
                </a:tc>
                <a:tc>
                  <a:txBody>
                    <a:bodyPr/>
                    <a:lstStyle/>
                    <a:p>
                      <a:r>
                        <a:rPr lang="en-US" sz="2400" dirty="0"/>
                        <a:t>Control over use of income</a:t>
                      </a:r>
                    </a:p>
                  </a:txBody>
                  <a:tcPr>
                    <a:solidFill>
                      <a:srgbClr val="FF0000"/>
                    </a:solidFill>
                  </a:tcPr>
                </a:tc>
                <a:tc>
                  <a:txBody>
                    <a:bodyPr/>
                    <a:lstStyle/>
                    <a:p>
                      <a:r>
                        <a:rPr lang="en-US" sz="2400" dirty="0"/>
                        <a:t>1/5</a:t>
                      </a:r>
                    </a:p>
                  </a:txBody>
                  <a:tcPr>
                    <a:solidFill>
                      <a:srgbClr val="FF0000"/>
                    </a:solidFill>
                  </a:tcPr>
                </a:tc>
                <a:extLst>
                  <a:ext uri="{0D108BD9-81ED-4DB2-BD59-A6C34878D82A}">
                    <a16:rowId xmlns:a16="http://schemas.microsoft.com/office/drawing/2014/main" val="48914586"/>
                  </a:ext>
                </a:extLst>
              </a:tr>
              <a:tr h="865459">
                <a:tc>
                  <a:txBody>
                    <a:bodyPr/>
                    <a:lstStyle/>
                    <a:p>
                      <a:r>
                        <a:rPr lang="en-US" sz="2400" dirty="0"/>
                        <a:t>Leadership (1/5)</a:t>
                      </a:r>
                    </a:p>
                  </a:txBody>
                  <a:tcPr>
                    <a:solidFill>
                      <a:schemeClr val="accent5">
                        <a:lumMod val="60000"/>
                        <a:lumOff val="40000"/>
                      </a:schemeClr>
                    </a:solidFill>
                  </a:tcPr>
                </a:tc>
                <a:tc>
                  <a:txBody>
                    <a:bodyPr/>
                    <a:lstStyle/>
                    <a:p>
                      <a:r>
                        <a:rPr lang="en-US" sz="2400" dirty="0"/>
                        <a:t>Group member</a:t>
                      </a:r>
                    </a:p>
                    <a:p>
                      <a:r>
                        <a:rPr lang="en-US" sz="2400" dirty="0"/>
                        <a:t>Speaking in public</a:t>
                      </a:r>
                    </a:p>
                  </a:txBody>
                  <a:tcPr>
                    <a:solidFill>
                      <a:schemeClr val="accent5">
                        <a:lumMod val="60000"/>
                        <a:lumOff val="40000"/>
                      </a:schemeClr>
                    </a:solidFill>
                  </a:tcPr>
                </a:tc>
                <a:tc>
                  <a:txBody>
                    <a:bodyPr/>
                    <a:lstStyle/>
                    <a:p>
                      <a:r>
                        <a:rPr lang="en-US" sz="2400" dirty="0"/>
                        <a:t>1/10</a:t>
                      </a:r>
                    </a:p>
                  </a:txBody>
                  <a:tcPr>
                    <a:solidFill>
                      <a:schemeClr val="accent5">
                        <a:lumMod val="60000"/>
                        <a:lumOff val="40000"/>
                      </a:schemeClr>
                    </a:solidFill>
                  </a:tcPr>
                </a:tc>
                <a:extLst>
                  <a:ext uri="{0D108BD9-81ED-4DB2-BD59-A6C34878D82A}">
                    <a16:rowId xmlns:a16="http://schemas.microsoft.com/office/drawing/2014/main" val="1749521452"/>
                  </a:ext>
                </a:extLst>
              </a:tr>
              <a:tr h="501417">
                <a:tc>
                  <a:txBody>
                    <a:bodyPr/>
                    <a:lstStyle/>
                    <a:p>
                      <a:r>
                        <a:rPr lang="en-US" sz="2400" dirty="0"/>
                        <a:t>Time (1/5)</a:t>
                      </a:r>
                    </a:p>
                  </a:txBody>
                  <a:tcPr/>
                </a:tc>
                <a:tc>
                  <a:txBody>
                    <a:bodyPr/>
                    <a:lstStyle/>
                    <a:p>
                      <a:r>
                        <a:rPr lang="en-US" sz="2400" dirty="0"/>
                        <a:t>Workload, Leisure </a:t>
                      </a:r>
                    </a:p>
                  </a:txBody>
                  <a:tcPr/>
                </a:tc>
                <a:tc>
                  <a:txBody>
                    <a:bodyPr/>
                    <a:lstStyle/>
                    <a:p>
                      <a:r>
                        <a:rPr lang="en-US" sz="2400" dirty="0"/>
                        <a:t>1/10</a:t>
                      </a:r>
                    </a:p>
                  </a:txBody>
                  <a:tcPr/>
                </a:tc>
                <a:extLst>
                  <a:ext uri="{0D108BD9-81ED-4DB2-BD59-A6C34878D82A}">
                    <a16:rowId xmlns:a16="http://schemas.microsoft.com/office/drawing/2014/main" val="3700523890"/>
                  </a:ext>
                </a:extLst>
              </a:tr>
            </a:tbl>
          </a:graphicData>
        </a:graphic>
      </p:graphicFrame>
      <p:sp>
        <p:nvSpPr>
          <p:cNvPr id="5" name="TextBox 4">
            <a:extLst>
              <a:ext uri="{FF2B5EF4-FFF2-40B4-BE49-F238E27FC236}">
                <a16:creationId xmlns:a16="http://schemas.microsoft.com/office/drawing/2014/main" id="{431A3B1C-5B3F-B675-1367-08C189769AFB}"/>
              </a:ext>
            </a:extLst>
          </p:cNvPr>
          <p:cNvSpPr txBox="1"/>
          <p:nvPr/>
        </p:nvSpPr>
        <p:spPr>
          <a:xfrm>
            <a:off x="8248982" y="5742174"/>
            <a:ext cx="3454448" cy="523220"/>
          </a:xfrm>
          <a:prstGeom prst="rect">
            <a:avLst/>
          </a:prstGeom>
          <a:noFill/>
        </p:spPr>
        <p:txBody>
          <a:bodyPr wrap="square" rtlCol="0">
            <a:spAutoFit/>
          </a:bodyPr>
          <a:lstStyle/>
          <a:p>
            <a:r>
              <a:rPr lang="en-US" sz="2800" b="0" i="0" dirty="0" err="1">
                <a:solidFill>
                  <a:srgbClr val="000000"/>
                </a:solidFill>
                <a:effectLst/>
                <a:latin typeface="Times New Roman" panose="02020603050405020304" pitchFamily="18" charset="0"/>
                <a:cs typeface="Times New Roman" panose="02020603050405020304" pitchFamily="18" charset="0"/>
              </a:rPr>
              <a:t>Alkire</a:t>
            </a:r>
            <a:r>
              <a:rPr lang="en-US" sz="2800" b="0" i="0" dirty="0">
                <a:solidFill>
                  <a:srgbClr val="000000"/>
                </a:solidFill>
                <a:effectLst/>
                <a:latin typeface="Times New Roman" panose="02020603050405020304" pitchFamily="18" charset="0"/>
                <a:cs typeface="Times New Roman" panose="02020603050405020304" pitchFamily="18" charset="0"/>
              </a:rPr>
              <a:t> et al. (2013)</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13119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336" y="143429"/>
            <a:ext cx="12072664" cy="580804"/>
          </a:xfrm>
        </p:spPr>
        <p:txBody>
          <a:bodyPr>
            <a:normAutofit/>
          </a:bodyPr>
          <a:lstStyle/>
          <a:p>
            <a:r>
              <a:rPr lang="en-US" sz="3200" b="1" dirty="0">
                <a:solidFill>
                  <a:schemeClr val="accent5">
                    <a:lumMod val="75000"/>
                  </a:schemeClr>
                </a:solidFill>
                <a:latin typeface="Times New Roman" panose="02020603050405020304" pitchFamily="18" charset="0"/>
                <a:cs typeface="Times New Roman" panose="02020603050405020304" pitchFamily="18" charset="0"/>
              </a:rPr>
              <a:t>Application to other multidimensional measures </a:t>
            </a:r>
            <a:endParaRPr lang="en-ZA" sz="32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358523" y="778151"/>
            <a:ext cx="10801466" cy="5805851"/>
          </a:xfrm>
        </p:spPr>
        <p:txBody>
          <a:bodyPr>
            <a:noAutofit/>
          </a:bodyPr>
          <a:lstStyle/>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hlinkClick r:id="rId10"/>
              </a:rPr>
              <a:t>Financial Inclusion </a:t>
            </a:r>
            <a:endParaRPr lang="en-US" sz="3200" dirty="0">
              <a:latin typeface="Times New Roman" panose="02020603050405020304" pitchFamily="18" charset="0"/>
              <a:cs typeface="Times New Roman" panose="02020603050405020304" pitchFamily="18" charset="0"/>
            </a:endParaRPr>
          </a:p>
          <a:p>
            <a:pPr marL="0" indent="0">
              <a:buNone/>
            </a:pPr>
            <a:endParaRPr lang="en-US" sz="32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31A3B1C-5B3F-B675-1367-08C189769AFB}"/>
              </a:ext>
            </a:extLst>
          </p:cNvPr>
          <p:cNvSpPr txBox="1"/>
          <p:nvPr/>
        </p:nvSpPr>
        <p:spPr>
          <a:xfrm>
            <a:off x="8248982" y="5742174"/>
            <a:ext cx="3740874" cy="523220"/>
          </a:xfrm>
          <a:prstGeom prst="rect">
            <a:avLst/>
          </a:prstGeom>
          <a:noFill/>
        </p:spPr>
        <p:txBody>
          <a:bodyPr wrap="square" rtlCol="0">
            <a:spAutoFit/>
          </a:bodyPr>
          <a:lstStyle/>
          <a:p>
            <a:r>
              <a:rPr lang="en-US" sz="2800" dirty="0">
                <a:solidFill>
                  <a:srgbClr val="000000"/>
                </a:solidFill>
                <a:latin typeface="Times New Roman" panose="02020603050405020304" pitchFamily="18" charset="0"/>
                <a:cs typeface="Times New Roman" panose="02020603050405020304" pitchFamily="18" charset="0"/>
              </a:rPr>
              <a:t>Koomson </a:t>
            </a:r>
            <a:r>
              <a:rPr lang="en-US" sz="2800" b="0" i="0" dirty="0">
                <a:solidFill>
                  <a:srgbClr val="000000"/>
                </a:solidFill>
                <a:effectLst/>
                <a:latin typeface="Times New Roman" panose="02020603050405020304" pitchFamily="18" charset="0"/>
                <a:cs typeface="Times New Roman" panose="02020603050405020304" pitchFamily="18" charset="0"/>
              </a:rPr>
              <a:t> et al. (2024)</a:t>
            </a:r>
            <a:endParaRPr lang="en-US" sz="2800" dirty="0">
              <a:latin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A4035BEB-FCDA-DB29-97FD-0713880B9B79}"/>
              </a:ext>
            </a:extLst>
          </p:cNvPr>
          <p:cNvGraphicFramePr>
            <a:graphicFrameLocks noGrp="1"/>
          </p:cNvGraphicFramePr>
          <p:nvPr>
            <p:extLst>
              <p:ext uri="{D42A27DB-BD31-4B8C-83A1-F6EECF244321}">
                <p14:modId xmlns:p14="http://schemas.microsoft.com/office/powerpoint/2010/main" val="1259246516"/>
              </p:ext>
            </p:extLst>
          </p:nvPr>
        </p:nvGraphicFramePr>
        <p:xfrm>
          <a:off x="532052" y="1533498"/>
          <a:ext cx="10460492" cy="4155582"/>
        </p:xfrm>
        <a:graphic>
          <a:graphicData uri="http://schemas.openxmlformats.org/drawingml/2006/table">
            <a:tbl>
              <a:tblPr firstRow="1" bandRow="1">
                <a:tableStyleId>{5C22544A-7EE6-4342-B048-85BDC9FD1C3A}</a:tableStyleId>
              </a:tblPr>
              <a:tblGrid>
                <a:gridCol w="5230246">
                  <a:extLst>
                    <a:ext uri="{9D8B030D-6E8A-4147-A177-3AD203B41FA5}">
                      <a16:colId xmlns:a16="http://schemas.microsoft.com/office/drawing/2014/main" val="1279041992"/>
                    </a:ext>
                  </a:extLst>
                </a:gridCol>
                <a:gridCol w="5230246">
                  <a:extLst>
                    <a:ext uri="{9D8B030D-6E8A-4147-A177-3AD203B41FA5}">
                      <a16:colId xmlns:a16="http://schemas.microsoft.com/office/drawing/2014/main" val="2716768982"/>
                    </a:ext>
                  </a:extLst>
                </a:gridCol>
              </a:tblGrid>
              <a:tr h="679366">
                <a:tc>
                  <a:txBody>
                    <a:bodyPr/>
                    <a:lstStyle/>
                    <a:p>
                      <a:r>
                        <a:rPr lang="en-US" sz="2800" dirty="0"/>
                        <a:t>Dimensions (Weight)</a:t>
                      </a:r>
                    </a:p>
                  </a:txBody>
                  <a:tcPr/>
                </a:tc>
                <a:tc>
                  <a:txBody>
                    <a:bodyPr/>
                    <a:lstStyle/>
                    <a:p>
                      <a:r>
                        <a:rPr lang="en-US" sz="2800" dirty="0"/>
                        <a:t>Indicators </a:t>
                      </a:r>
                    </a:p>
                  </a:txBody>
                  <a:tcPr/>
                </a:tc>
                <a:extLst>
                  <a:ext uri="{0D108BD9-81ED-4DB2-BD59-A6C34878D82A}">
                    <a16:rowId xmlns:a16="http://schemas.microsoft.com/office/drawing/2014/main" val="3055929369"/>
                  </a:ext>
                </a:extLst>
              </a:tr>
              <a:tr h="679366">
                <a:tc>
                  <a:txBody>
                    <a:bodyPr/>
                    <a:lstStyle/>
                    <a:p>
                      <a:r>
                        <a:rPr lang="en-US" sz="2800" dirty="0"/>
                        <a:t>Bank account (1/4)</a:t>
                      </a:r>
                    </a:p>
                  </a:txBody>
                  <a:tcPr>
                    <a:solidFill>
                      <a:schemeClr val="accent4">
                        <a:lumMod val="60000"/>
                        <a:lumOff val="40000"/>
                      </a:schemeClr>
                    </a:solidFill>
                  </a:tcPr>
                </a:tc>
                <a:tc>
                  <a:txBody>
                    <a:bodyPr/>
                    <a:lstStyle/>
                    <a:p>
                      <a:r>
                        <a:rPr lang="en-US" sz="2800" dirty="0"/>
                        <a:t>Bank account/ Mobile Money </a:t>
                      </a:r>
                    </a:p>
                  </a:txBody>
                  <a:tcPr>
                    <a:solidFill>
                      <a:schemeClr val="accent4">
                        <a:lumMod val="60000"/>
                        <a:lumOff val="40000"/>
                      </a:schemeClr>
                    </a:solidFill>
                  </a:tcPr>
                </a:tc>
                <a:extLst>
                  <a:ext uri="{0D108BD9-81ED-4DB2-BD59-A6C34878D82A}">
                    <a16:rowId xmlns:a16="http://schemas.microsoft.com/office/drawing/2014/main" val="4106343025"/>
                  </a:ext>
                </a:extLst>
              </a:tr>
              <a:tr h="679366">
                <a:tc>
                  <a:txBody>
                    <a:bodyPr/>
                    <a:lstStyle/>
                    <a:p>
                      <a:r>
                        <a:rPr lang="en-US" sz="2800" dirty="0"/>
                        <a:t>Loan/Credit (1/4)</a:t>
                      </a:r>
                    </a:p>
                  </a:txBody>
                  <a:tcPr>
                    <a:solidFill>
                      <a:srgbClr val="00B0F0"/>
                    </a:solidFill>
                  </a:tcPr>
                </a:tc>
                <a:tc>
                  <a:txBody>
                    <a:bodyPr/>
                    <a:lstStyle/>
                    <a:p>
                      <a:r>
                        <a:rPr lang="en-US" sz="2800" dirty="0"/>
                        <a:t>Access to loan </a:t>
                      </a:r>
                    </a:p>
                  </a:txBody>
                  <a:tcPr>
                    <a:solidFill>
                      <a:srgbClr val="00B0F0"/>
                    </a:solidFill>
                  </a:tcPr>
                </a:tc>
                <a:extLst>
                  <a:ext uri="{0D108BD9-81ED-4DB2-BD59-A6C34878D82A}">
                    <a16:rowId xmlns:a16="http://schemas.microsoft.com/office/drawing/2014/main" val="1882680332"/>
                  </a:ext>
                </a:extLst>
              </a:tr>
              <a:tr h="679366">
                <a:tc>
                  <a:txBody>
                    <a:bodyPr/>
                    <a:lstStyle/>
                    <a:p>
                      <a:r>
                        <a:rPr lang="en-US" sz="2800" dirty="0"/>
                        <a:t>Insurance (1/4)</a:t>
                      </a:r>
                    </a:p>
                  </a:txBody>
                  <a:tcPr>
                    <a:solidFill>
                      <a:srgbClr val="92D050"/>
                    </a:solidFill>
                  </a:tcPr>
                </a:tc>
                <a:tc>
                  <a:txBody>
                    <a:bodyPr/>
                    <a:lstStyle/>
                    <a:p>
                      <a:r>
                        <a:rPr lang="en-US" sz="2800" dirty="0"/>
                        <a:t>Medical/life/family/income insurance</a:t>
                      </a:r>
                    </a:p>
                  </a:txBody>
                  <a:tcPr>
                    <a:solidFill>
                      <a:srgbClr val="92D050"/>
                    </a:solidFill>
                  </a:tcPr>
                </a:tc>
                <a:extLst>
                  <a:ext uri="{0D108BD9-81ED-4DB2-BD59-A6C34878D82A}">
                    <a16:rowId xmlns:a16="http://schemas.microsoft.com/office/drawing/2014/main" val="505276033"/>
                  </a:ext>
                </a:extLst>
              </a:tr>
              <a:tr h="1172604">
                <a:tc>
                  <a:txBody>
                    <a:bodyPr/>
                    <a:lstStyle/>
                    <a:p>
                      <a:r>
                        <a:rPr lang="en-US" sz="2800" dirty="0"/>
                        <a:t>Financial remittance (1/4)</a:t>
                      </a:r>
                    </a:p>
                  </a:txBody>
                  <a:tcPr>
                    <a:solidFill>
                      <a:srgbClr val="FF0000"/>
                    </a:solidFill>
                  </a:tcPr>
                </a:tc>
                <a:tc>
                  <a:txBody>
                    <a:bodyPr/>
                    <a:lstStyle/>
                    <a:p>
                      <a:r>
                        <a:rPr lang="en-US" sz="2800" dirty="0"/>
                        <a:t>Remittance from banks,  money transfer </a:t>
                      </a:r>
                      <a:r>
                        <a:rPr lang="en-US" sz="2800" dirty="0" err="1"/>
                        <a:t>etc</a:t>
                      </a:r>
                      <a:endParaRPr lang="en-US" sz="2800" dirty="0"/>
                    </a:p>
                  </a:txBody>
                  <a:tcPr>
                    <a:solidFill>
                      <a:srgbClr val="FF0000"/>
                    </a:solidFill>
                  </a:tcPr>
                </a:tc>
                <a:extLst>
                  <a:ext uri="{0D108BD9-81ED-4DB2-BD59-A6C34878D82A}">
                    <a16:rowId xmlns:a16="http://schemas.microsoft.com/office/drawing/2014/main" val="3472983004"/>
                  </a:ext>
                </a:extLst>
              </a:tr>
            </a:tbl>
          </a:graphicData>
        </a:graphic>
      </p:graphicFrame>
    </p:spTree>
    <p:extLst>
      <p:ext uri="{BB962C8B-B14F-4D97-AF65-F5344CB8AC3E}">
        <p14:creationId xmlns:p14="http://schemas.microsoft.com/office/powerpoint/2010/main" val="29660707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336" y="143429"/>
            <a:ext cx="12072664" cy="580804"/>
          </a:xfrm>
        </p:spPr>
        <p:txBody>
          <a:bodyPr>
            <a:normAutofit/>
          </a:bodyPr>
          <a:lstStyle/>
          <a:p>
            <a:r>
              <a:rPr lang="en-US" sz="3200" b="1" dirty="0">
                <a:solidFill>
                  <a:schemeClr val="accent5">
                    <a:lumMod val="75000"/>
                  </a:schemeClr>
                </a:solidFill>
                <a:latin typeface="Times New Roman" panose="02020603050405020304" pitchFamily="18" charset="0"/>
                <a:cs typeface="Times New Roman" panose="02020603050405020304" pitchFamily="18" charset="0"/>
              </a:rPr>
              <a:t>Application to other multidimensional measures </a:t>
            </a:r>
            <a:endParaRPr lang="en-ZA" sz="32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358523" y="724233"/>
            <a:ext cx="11480824" cy="5431369"/>
          </a:xfrm>
        </p:spPr>
        <p:txBody>
          <a:bodyPr>
            <a:noAutofit/>
          </a:bodyPr>
          <a:lstStyle/>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hlinkClick r:id="rId10"/>
              </a:rPr>
              <a:t>Energy Poverty</a:t>
            </a:r>
            <a:endParaRPr lang="en-US" sz="32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882F49F0-6BE9-5D5C-2496-D0223094BE88}"/>
              </a:ext>
            </a:extLst>
          </p:cNvPr>
          <p:cNvGraphicFramePr>
            <a:graphicFrameLocks noGrp="1"/>
          </p:cNvGraphicFramePr>
          <p:nvPr>
            <p:extLst>
              <p:ext uri="{D42A27DB-BD31-4B8C-83A1-F6EECF244321}">
                <p14:modId xmlns:p14="http://schemas.microsoft.com/office/powerpoint/2010/main" val="1655805094"/>
              </p:ext>
            </p:extLst>
          </p:nvPr>
        </p:nvGraphicFramePr>
        <p:xfrm>
          <a:off x="263352" y="1498119"/>
          <a:ext cx="11282093" cy="4298025"/>
        </p:xfrm>
        <a:graphic>
          <a:graphicData uri="http://schemas.openxmlformats.org/drawingml/2006/table">
            <a:tbl>
              <a:tblPr firstRow="1" bandRow="1">
                <a:tableStyleId>{5C22544A-7EE6-4342-B048-85BDC9FD1C3A}</a:tableStyleId>
              </a:tblPr>
              <a:tblGrid>
                <a:gridCol w="5231491">
                  <a:extLst>
                    <a:ext uri="{9D8B030D-6E8A-4147-A177-3AD203B41FA5}">
                      <a16:colId xmlns:a16="http://schemas.microsoft.com/office/drawing/2014/main" val="249924273"/>
                    </a:ext>
                  </a:extLst>
                </a:gridCol>
                <a:gridCol w="6050602">
                  <a:extLst>
                    <a:ext uri="{9D8B030D-6E8A-4147-A177-3AD203B41FA5}">
                      <a16:colId xmlns:a16="http://schemas.microsoft.com/office/drawing/2014/main" val="920685577"/>
                    </a:ext>
                  </a:extLst>
                </a:gridCol>
              </a:tblGrid>
              <a:tr h="395706">
                <a:tc>
                  <a:txBody>
                    <a:bodyPr/>
                    <a:lstStyle/>
                    <a:p>
                      <a:r>
                        <a:rPr lang="en-US" sz="2400" dirty="0"/>
                        <a:t>Domain </a:t>
                      </a:r>
                    </a:p>
                  </a:txBody>
                  <a:tcPr/>
                </a:tc>
                <a:tc>
                  <a:txBody>
                    <a:bodyPr/>
                    <a:lstStyle/>
                    <a:p>
                      <a:r>
                        <a:rPr lang="en-US" sz="2400" dirty="0"/>
                        <a:t>Indicators </a:t>
                      </a:r>
                    </a:p>
                  </a:txBody>
                  <a:tcPr/>
                </a:tc>
                <a:extLst>
                  <a:ext uri="{0D108BD9-81ED-4DB2-BD59-A6C34878D82A}">
                    <a16:rowId xmlns:a16="http://schemas.microsoft.com/office/drawing/2014/main" val="2127097749"/>
                  </a:ext>
                </a:extLst>
              </a:tr>
              <a:tr h="780840">
                <a:tc>
                  <a:txBody>
                    <a:bodyPr/>
                    <a:lstStyle/>
                    <a:p>
                      <a:r>
                        <a:rPr lang="en-US" sz="2400" dirty="0"/>
                        <a:t>Cooking (0.41)</a:t>
                      </a:r>
                    </a:p>
                  </a:txBody>
                  <a:tcPr>
                    <a:solidFill>
                      <a:schemeClr val="accent2">
                        <a:lumMod val="40000"/>
                        <a:lumOff val="60000"/>
                      </a:schemeClr>
                    </a:solidFill>
                  </a:tcPr>
                </a:tc>
                <a:tc>
                  <a:txBody>
                    <a:bodyPr/>
                    <a:lstStyle/>
                    <a:p>
                      <a:r>
                        <a:rPr lang="en-US" sz="2400" dirty="0"/>
                        <a:t>Modern cooking fuel, Indoor pollution</a:t>
                      </a:r>
                    </a:p>
                  </a:txBody>
                  <a:tcPr>
                    <a:solidFill>
                      <a:schemeClr val="accent2">
                        <a:lumMod val="40000"/>
                        <a:lumOff val="60000"/>
                      </a:schemeClr>
                    </a:solidFill>
                  </a:tcPr>
                </a:tc>
                <a:extLst>
                  <a:ext uri="{0D108BD9-81ED-4DB2-BD59-A6C34878D82A}">
                    <a16:rowId xmlns:a16="http://schemas.microsoft.com/office/drawing/2014/main" val="2682352785"/>
                  </a:ext>
                </a:extLst>
              </a:tr>
              <a:tr h="938107">
                <a:tc>
                  <a:txBody>
                    <a:bodyPr/>
                    <a:lstStyle/>
                    <a:p>
                      <a:r>
                        <a:rPr lang="en-US" sz="2400" dirty="0"/>
                        <a:t>Lighting (0.20)</a:t>
                      </a:r>
                    </a:p>
                  </a:txBody>
                  <a:tcPr>
                    <a:solidFill>
                      <a:schemeClr val="accent4">
                        <a:lumMod val="60000"/>
                        <a:lumOff val="40000"/>
                      </a:schemeClr>
                    </a:solidFill>
                  </a:tcPr>
                </a:tc>
                <a:tc>
                  <a:txBody>
                    <a:bodyPr/>
                    <a:lstStyle/>
                    <a:p>
                      <a:r>
                        <a:rPr lang="en-US" sz="2400" dirty="0"/>
                        <a:t>Electricity access</a:t>
                      </a:r>
                    </a:p>
                  </a:txBody>
                  <a:tcPr>
                    <a:solidFill>
                      <a:schemeClr val="accent4">
                        <a:lumMod val="60000"/>
                        <a:lumOff val="40000"/>
                      </a:schemeClr>
                    </a:solidFill>
                  </a:tcPr>
                </a:tc>
                <a:extLst>
                  <a:ext uri="{0D108BD9-81ED-4DB2-BD59-A6C34878D82A}">
                    <a16:rowId xmlns:a16="http://schemas.microsoft.com/office/drawing/2014/main" val="140175080"/>
                  </a:ext>
                </a:extLst>
              </a:tr>
              <a:tr h="649459">
                <a:tc>
                  <a:txBody>
                    <a:bodyPr/>
                    <a:lstStyle/>
                    <a:p>
                      <a:r>
                        <a:rPr lang="en-US" sz="2400" dirty="0"/>
                        <a:t>Household appliance services (0.13)</a:t>
                      </a:r>
                    </a:p>
                  </a:txBody>
                  <a:tcPr>
                    <a:solidFill>
                      <a:srgbClr val="FF0000"/>
                    </a:solidFill>
                  </a:tcPr>
                </a:tc>
                <a:tc>
                  <a:txBody>
                    <a:bodyPr/>
                    <a:lstStyle/>
                    <a:p>
                      <a:r>
                        <a:rPr lang="en-US" sz="2400" dirty="0"/>
                        <a:t>Appliance ownership (fridge)</a:t>
                      </a:r>
                    </a:p>
                  </a:txBody>
                  <a:tcPr>
                    <a:solidFill>
                      <a:srgbClr val="FF0000"/>
                    </a:solidFill>
                  </a:tcPr>
                </a:tc>
                <a:extLst>
                  <a:ext uri="{0D108BD9-81ED-4DB2-BD59-A6C34878D82A}">
                    <a16:rowId xmlns:a16="http://schemas.microsoft.com/office/drawing/2014/main" val="48914586"/>
                  </a:ext>
                </a:extLst>
              </a:tr>
              <a:tr h="698785">
                <a:tc>
                  <a:txBody>
                    <a:bodyPr/>
                    <a:lstStyle/>
                    <a:p>
                      <a:r>
                        <a:rPr lang="en-US" sz="2400" dirty="0"/>
                        <a:t>Entertainment/education appliance ownership (0.13)</a:t>
                      </a:r>
                    </a:p>
                  </a:txBody>
                  <a:tcPr>
                    <a:solidFill>
                      <a:schemeClr val="accent5">
                        <a:lumMod val="60000"/>
                        <a:lumOff val="40000"/>
                      </a:schemeClr>
                    </a:solidFill>
                  </a:tcPr>
                </a:tc>
                <a:tc>
                  <a:txBody>
                    <a:bodyPr/>
                    <a:lstStyle/>
                    <a:p>
                      <a:r>
                        <a:rPr lang="en-US" sz="2400" dirty="0"/>
                        <a:t>Entertainment appliances (radio/television/computer)</a:t>
                      </a:r>
                    </a:p>
                  </a:txBody>
                  <a:tcPr>
                    <a:solidFill>
                      <a:schemeClr val="accent5">
                        <a:lumMod val="60000"/>
                        <a:lumOff val="40000"/>
                      </a:schemeClr>
                    </a:solidFill>
                  </a:tcPr>
                </a:tc>
                <a:extLst>
                  <a:ext uri="{0D108BD9-81ED-4DB2-BD59-A6C34878D82A}">
                    <a16:rowId xmlns:a16="http://schemas.microsoft.com/office/drawing/2014/main" val="1749521452"/>
                  </a:ext>
                </a:extLst>
              </a:tr>
              <a:tr h="649459">
                <a:tc>
                  <a:txBody>
                    <a:bodyPr/>
                    <a:lstStyle/>
                    <a:p>
                      <a:r>
                        <a:rPr lang="en-US" sz="2400" dirty="0"/>
                        <a:t>Communication appliances(0.13) </a:t>
                      </a:r>
                    </a:p>
                  </a:txBody>
                  <a:tcPr/>
                </a:tc>
                <a:tc>
                  <a:txBody>
                    <a:bodyPr/>
                    <a:lstStyle/>
                    <a:p>
                      <a:r>
                        <a:rPr lang="en-US" sz="2400" dirty="0"/>
                        <a:t>Ownership of phone (mobile/landline)</a:t>
                      </a:r>
                    </a:p>
                  </a:txBody>
                  <a:tcPr/>
                </a:tc>
                <a:extLst>
                  <a:ext uri="{0D108BD9-81ED-4DB2-BD59-A6C34878D82A}">
                    <a16:rowId xmlns:a16="http://schemas.microsoft.com/office/drawing/2014/main" val="3700523890"/>
                  </a:ext>
                </a:extLst>
              </a:tr>
            </a:tbl>
          </a:graphicData>
        </a:graphic>
      </p:graphicFrame>
      <p:sp>
        <p:nvSpPr>
          <p:cNvPr id="6" name="TextBox 5">
            <a:extLst>
              <a:ext uri="{FF2B5EF4-FFF2-40B4-BE49-F238E27FC236}">
                <a16:creationId xmlns:a16="http://schemas.microsoft.com/office/drawing/2014/main" id="{7E10515A-15D1-F2FE-341C-9DE22081FE41}"/>
              </a:ext>
            </a:extLst>
          </p:cNvPr>
          <p:cNvSpPr txBox="1"/>
          <p:nvPr/>
        </p:nvSpPr>
        <p:spPr>
          <a:xfrm>
            <a:off x="7152957" y="5714263"/>
            <a:ext cx="4392488" cy="523220"/>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Nussbaumer</a:t>
            </a:r>
            <a:r>
              <a:rPr lang="en-US" sz="2800" dirty="0">
                <a:latin typeface="Times New Roman" panose="02020603050405020304" pitchFamily="18" charset="0"/>
                <a:cs typeface="Times New Roman" panose="02020603050405020304" pitchFamily="18" charset="0"/>
              </a:rPr>
              <a:t> et al. (2012)</a:t>
            </a:r>
          </a:p>
        </p:txBody>
      </p:sp>
    </p:spTree>
    <p:extLst>
      <p:ext uri="{BB962C8B-B14F-4D97-AF65-F5344CB8AC3E}">
        <p14:creationId xmlns:p14="http://schemas.microsoft.com/office/powerpoint/2010/main" val="2210835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679" y="70616"/>
            <a:ext cx="10515600" cy="699239"/>
          </a:xfrm>
        </p:spPr>
        <p:txBody>
          <a:bodyPr/>
          <a:lstStyle/>
          <a:p>
            <a:r>
              <a:rPr lang="en-ZA" sz="3600" b="1" dirty="0">
                <a:solidFill>
                  <a:schemeClr val="accent5">
                    <a:lumMod val="75000"/>
                  </a:schemeClr>
                </a:solidFill>
                <a:latin typeface="Times New Roman" panose="02020603050405020304" pitchFamily="18" charset="0"/>
                <a:cs typeface="Times New Roman" panose="02020603050405020304" pitchFamily="18" charset="0"/>
              </a:rPr>
              <a:t>Multidimension poverty  conceptualisation</a:t>
            </a:r>
          </a:p>
        </p:txBody>
      </p:sp>
      <p:sp>
        <p:nvSpPr>
          <p:cNvPr id="3" name="Content Placeholder 2"/>
          <p:cNvSpPr>
            <a:spLocks noGrp="1"/>
          </p:cNvSpPr>
          <p:nvPr>
            <p:ph idx="1"/>
          </p:nvPr>
        </p:nvSpPr>
        <p:spPr>
          <a:xfrm>
            <a:off x="335360" y="769854"/>
            <a:ext cx="10657623" cy="5040777"/>
          </a:xfrm>
        </p:spPr>
        <p:txBody>
          <a:bodyPr>
            <a:normAutofit fontScale="92500" lnSpcReduction="20000"/>
          </a:bodyPr>
          <a:lstStyle/>
          <a:p>
            <a:pPr marL="0" marR="0" lvl="0" indent="0" algn="l" defTabSz="914400" rtl="0" eaLnBrk="1" fontAlgn="auto" latinLnBrk="0" hangingPunct="1">
              <a:lnSpc>
                <a:spcPct val="90000"/>
              </a:lnSpc>
              <a:spcBef>
                <a:spcPts val="1000"/>
              </a:spcBef>
              <a:spcAft>
                <a:spcPts val="0"/>
              </a:spcAft>
              <a:buClrTx/>
              <a:buSzTx/>
              <a:buNone/>
              <a:tabLst/>
              <a:defRPr/>
            </a:pPr>
            <a:endParaRPr lang="en-US" sz="3200" noProof="0" dirty="0">
              <a:solidFill>
                <a:prstClr val="black"/>
              </a:solidFill>
              <a:latin typeface="Arial Narrow" panose="020B0606020202030204" pitchFamily="34" charset="0"/>
            </a:endParaRPr>
          </a:p>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 </a:t>
            </a:r>
            <a:r>
              <a:rPr lang="en-US" sz="2700" dirty="0">
                <a:latin typeface="Times New Roman" panose="02020603050405020304" pitchFamily="18" charset="0"/>
                <a:cs typeface="Times New Roman" panose="02020603050405020304" pitchFamily="18" charset="0"/>
              </a:rPr>
              <a:t>What is multidimensional poverty</a:t>
            </a:r>
          </a:p>
          <a:p>
            <a:pPr lvl="1">
              <a:buFont typeface="Courier New" panose="02070309020205020404" pitchFamily="49" charset="0"/>
              <a:buChar char="o"/>
            </a:pPr>
            <a:r>
              <a:rPr lang="en-US" sz="2700" dirty="0">
                <a:latin typeface="Times New Roman" panose="02020603050405020304" pitchFamily="18" charset="0"/>
                <a:cs typeface="Times New Roman" panose="02020603050405020304" pitchFamily="18" charset="0"/>
              </a:rPr>
              <a:t>Conceptually, poverty has traditionally been understood as a lack of money with statistics on consumption or expenditure acting as a proxy for a household's quality of life</a:t>
            </a:r>
          </a:p>
          <a:p>
            <a:pPr marL="457200" lvl="1" indent="0">
              <a:buNone/>
            </a:pPr>
            <a:endParaRPr lang="en-US" sz="27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700" dirty="0">
                <a:latin typeface="Times New Roman" panose="02020603050405020304" pitchFamily="18" charset="0"/>
                <a:cs typeface="Times New Roman" panose="02020603050405020304" pitchFamily="18" charset="0"/>
              </a:rPr>
              <a:t>However, in recent decades a consensus has gradually built that focusing on monetary poverty alone, or on any single indicator for that matter, is not enough to capture the lived reality of poverty and that measurement can do more</a:t>
            </a:r>
          </a:p>
          <a:p>
            <a:pPr marL="457200" lvl="1" indent="0">
              <a:buNone/>
            </a:pPr>
            <a:endParaRPr lang="en-US" sz="27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700" b="0" i="0" dirty="0">
                <a:solidFill>
                  <a:srgbClr val="000000"/>
                </a:solidFill>
                <a:effectLst/>
                <a:latin typeface="Times New Roman" panose="02020603050405020304" pitchFamily="18" charset="0"/>
                <a:cs typeface="Times New Roman" panose="02020603050405020304" pitchFamily="18" charset="0"/>
              </a:rPr>
              <a:t>Multidimensional poverty </a:t>
            </a:r>
            <a:r>
              <a:rPr lang="en-US" sz="2700" dirty="0">
                <a:solidFill>
                  <a:srgbClr val="000000"/>
                </a:solidFill>
                <a:latin typeface="Times New Roman" panose="02020603050405020304" pitchFamily="18" charset="0"/>
                <a:cs typeface="Times New Roman" panose="02020603050405020304" pitchFamily="18" charset="0"/>
              </a:rPr>
              <a:t>views</a:t>
            </a:r>
            <a:r>
              <a:rPr lang="en-US" sz="2700" b="0" i="0" dirty="0">
                <a:solidFill>
                  <a:srgbClr val="000000"/>
                </a:solidFill>
                <a:effectLst/>
                <a:latin typeface="Times New Roman" panose="02020603050405020304" pitchFamily="18" charset="0"/>
                <a:cs typeface="Times New Roman" panose="02020603050405020304" pitchFamily="18" charset="0"/>
              </a:rPr>
              <a:t> poverty as an experience of overlapping deprivations.</a:t>
            </a:r>
          </a:p>
          <a:p>
            <a:pPr marL="457200" lvl="1" indent="0">
              <a:buNone/>
            </a:pPr>
            <a:endParaRPr lang="en-US" sz="2700" b="0" i="0" dirty="0">
              <a:solidFill>
                <a:srgbClr val="000000"/>
              </a:solidFill>
              <a:effectLst/>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700" dirty="0">
                <a:solidFill>
                  <a:srgbClr val="000000"/>
                </a:solidFill>
                <a:latin typeface="Times New Roman" panose="02020603050405020304" pitchFamily="18" charset="0"/>
                <a:cs typeface="Times New Roman" panose="02020603050405020304" pitchFamily="18" charset="0"/>
              </a:rPr>
              <a:t>A critical  mass of possible deprivations is used to identify multidimensional poverty</a:t>
            </a:r>
            <a:endParaRPr lang="en-US" sz="2700" b="0" i="0" dirty="0">
              <a:solidFill>
                <a:srgbClr val="000000"/>
              </a:solidFill>
              <a:effectLst/>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US"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ZA" sz="2800" dirty="0">
              <a:latin typeface="Times New Roman" panose="02020603050405020304" pitchFamily="18" charset="0"/>
              <a:cs typeface="Times New Roman" panose="02020603050405020304" pitchFamily="18" charset="0"/>
            </a:endParaRPr>
          </a:p>
          <a:p>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Tree>
    <p:extLst>
      <p:ext uri="{BB962C8B-B14F-4D97-AF65-F5344CB8AC3E}">
        <p14:creationId xmlns:p14="http://schemas.microsoft.com/office/powerpoint/2010/main" val="1484626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336" y="143429"/>
            <a:ext cx="12072664" cy="580804"/>
          </a:xfrm>
        </p:spPr>
        <p:txBody>
          <a:bodyPr>
            <a:normAutofit/>
          </a:bodyPr>
          <a:lstStyle/>
          <a:p>
            <a:r>
              <a:rPr lang="en-US" sz="3200" b="1" dirty="0">
                <a:solidFill>
                  <a:schemeClr val="accent5">
                    <a:lumMod val="75000"/>
                  </a:schemeClr>
                </a:solidFill>
                <a:latin typeface="Times New Roman" panose="02020603050405020304" pitchFamily="18" charset="0"/>
                <a:cs typeface="Times New Roman" panose="02020603050405020304" pitchFamily="18" charset="0"/>
              </a:rPr>
              <a:t>Application to other multidimensional measures </a:t>
            </a:r>
            <a:endParaRPr lang="en-ZA" sz="32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358523" y="724233"/>
            <a:ext cx="11480824" cy="5431369"/>
          </a:xfrm>
        </p:spPr>
        <p:txBody>
          <a:bodyPr>
            <a:noAutofit/>
          </a:bodyPr>
          <a:lstStyle/>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hlinkClick r:id="rId10"/>
              </a:rPr>
              <a:t>Precarious Employment </a:t>
            </a:r>
            <a:endParaRPr lang="en-US" sz="32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882F49F0-6BE9-5D5C-2496-D0223094BE88}"/>
              </a:ext>
            </a:extLst>
          </p:cNvPr>
          <p:cNvGraphicFramePr>
            <a:graphicFrameLocks noGrp="1"/>
          </p:cNvGraphicFramePr>
          <p:nvPr>
            <p:extLst>
              <p:ext uri="{D42A27DB-BD31-4B8C-83A1-F6EECF244321}">
                <p14:modId xmlns:p14="http://schemas.microsoft.com/office/powerpoint/2010/main" val="2368009024"/>
              </p:ext>
            </p:extLst>
          </p:nvPr>
        </p:nvGraphicFramePr>
        <p:xfrm>
          <a:off x="263352" y="1305036"/>
          <a:ext cx="11480824" cy="4327344"/>
        </p:xfrm>
        <a:graphic>
          <a:graphicData uri="http://schemas.openxmlformats.org/drawingml/2006/table">
            <a:tbl>
              <a:tblPr firstRow="1" bandRow="1">
                <a:tableStyleId>{5C22544A-7EE6-4342-B048-85BDC9FD1C3A}</a:tableStyleId>
              </a:tblPr>
              <a:tblGrid>
                <a:gridCol w="5323642">
                  <a:extLst>
                    <a:ext uri="{9D8B030D-6E8A-4147-A177-3AD203B41FA5}">
                      <a16:colId xmlns:a16="http://schemas.microsoft.com/office/drawing/2014/main" val="249924273"/>
                    </a:ext>
                  </a:extLst>
                </a:gridCol>
                <a:gridCol w="6157182">
                  <a:extLst>
                    <a:ext uri="{9D8B030D-6E8A-4147-A177-3AD203B41FA5}">
                      <a16:colId xmlns:a16="http://schemas.microsoft.com/office/drawing/2014/main" val="920685577"/>
                    </a:ext>
                  </a:extLst>
                </a:gridCol>
              </a:tblGrid>
              <a:tr h="536069">
                <a:tc>
                  <a:txBody>
                    <a:bodyPr/>
                    <a:lstStyle/>
                    <a:p>
                      <a:r>
                        <a:rPr lang="en-US" sz="2400" dirty="0"/>
                        <a:t>Domain </a:t>
                      </a:r>
                    </a:p>
                  </a:txBody>
                  <a:tcPr/>
                </a:tc>
                <a:tc>
                  <a:txBody>
                    <a:bodyPr/>
                    <a:lstStyle/>
                    <a:p>
                      <a:r>
                        <a:rPr lang="en-US" sz="2400" dirty="0"/>
                        <a:t>Indicators </a:t>
                      </a:r>
                    </a:p>
                  </a:txBody>
                  <a:tcPr/>
                </a:tc>
                <a:extLst>
                  <a:ext uri="{0D108BD9-81ED-4DB2-BD59-A6C34878D82A}">
                    <a16:rowId xmlns:a16="http://schemas.microsoft.com/office/drawing/2014/main" val="2127097749"/>
                  </a:ext>
                </a:extLst>
              </a:tr>
              <a:tr h="964924">
                <a:tc>
                  <a:txBody>
                    <a:bodyPr/>
                    <a:lstStyle/>
                    <a:p>
                      <a:r>
                        <a:rPr lang="en-US" sz="2400" dirty="0"/>
                        <a:t>Employment insecurity/instability  (1/4)</a:t>
                      </a:r>
                    </a:p>
                  </a:txBody>
                  <a:tcPr>
                    <a:solidFill>
                      <a:schemeClr val="accent2">
                        <a:lumMod val="40000"/>
                        <a:lumOff val="60000"/>
                      </a:schemeClr>
                    </a:solidFill>
                  </a:tcPr>
                </a:tc>
                <a:tc>
                  <a:txBody>
                    <a:bodyPr/>
                    <a:lstStyle/>
                    <a:p>
                      <a:r>
                        <a:rPr lang="en-US" sz="2400" dirty="0"/>
                        <a:t>No written contract, underemployment, wish to change job </a:t>
                      </a:r>
                    </a:p>
                  </a:txBody>
                  <a:tcPr>
                    <a:solidFill>
                      <a:schemeClr val="accent2">
                        <a:lumMod val="40000"/>
                        <a:lumOff val="60000"/>
                      </a:schemeClr>
                    </a:solidFill>
                  </a:tcPr>
                </a:tc>
                <a:extLst>
                  <a:ext uri="{0D108BD9-81ED-4DB2-BD59-A6C34878D82A}">
                    <a16:rowId xmlns:a16="http://schemas.microsoft.com/office/drawing/2014/main" val="2682352785"/>
                  </a:ext>
                </a:extLst>
              </a:tr>
              <a:tr h="1099934">
                <a:tc>
                  <a:txBody>
                    <a:bodyPr/>
                    <a:lstStyle/>
                    <a:p>
                      <a:r>
                        <a:rPr lang="en-US" sz="2400" dirty="0"/>
                        <a:t>Income inadequacy/instability  (1/4)</a:t>
                      </a:r>
                    </a:p>
                  </a:txBody>
                  <a:tcPr>
                    <a:solidFill>
                      <a:schemeClr val="accent4">
                        <a:lumMod val="60000"/>
                        <a:lumOff val="40000"/>
                      </a:schemeClr>
                    </a:solidFill>
                  </a:tcPr>
                </a:tc>
                <a:tc>
                  <a:txBody>
                    <a:bodyPr/>
                    <a:lstStyle/>
                    <a:p>
                      <a:r>
                        <a:rPr lang="en-US" sz="2400" dirty="0"/>
                        <a:t>Minimum wage, irregular wages or salary, Bonuses and commission</a:t>
                      </a:r>
                    </a:p>
                  </a:txBody>
                  <a:tcPr>
                    <a:solidFill>
                      <a:schemeClr val="accent4">
                        <a:lumMod val="60000"/>
                        <a:lumOff val="40000"/>
                      </a:schemeClr>
                    </a:solidFill>
                  </a:tcPr>
                </a:tc>
                <a:extLst>
                  <a:ext uri="{0D108BD9-81ED-4DB2-BD59-A6C34878D82A}">
                    <a16:rowId xmlns:a16="http://schemas.microsoft.com/office/drawing/2014/main" val="140175080"/>
                  </a:ext>
                </a:extLst>
              </a:tr>
              <a:tr h="761493">
                <a:tc>
                  <a:txBody>
                    <a:bodyPr/>
                    <a:lstStyle/>
                    <a:p>
                      <a:r>
                        <a:rPr lang="en-US" sz="2400" dirty="0"/>
                        <a:t>Lack of rights and protection (1/4)</a:t>
                      </a:r>
                    </a:p>
                  </a:txBody>
                  <a:tcPr>
                    <a:solidFill>
                      <a:srgbClr val="FF0000"/>
                    </a:solidFill>
                  </a:tcPr>
                </a:tc>
                <a:tc>
                  <a:txBody>
                    <a:bodyPr/>
                    <a:lstStyle/>
                    <a:p>
                      <a:r>
                        <a:rPr lang="en-US" sz="2400" dirty="0"/>
                        <a:t>Holiday/leave, social security, Health insurance</a:t>
                      </a:r>
                    </a:p>
                  </a:txBody>
                  <a:tcPr>
                    <a:solidFill>
                      <a:srgbClr val="FF0000"/>
                    </a:solidFill>
                  </a:tcPr>
                </a:tc>
                <a:extLst>
                  <a:ext uri="{0D108BD9-81ED-4DB2-BD59-A6C34878D82A}">
                    <a16:rowId xmlns:a16="http://schemas.microsoft.com/office/drawing/2014/main" val="48914586"/>
                  </a:ext>
                </a:extLst>
              </a:tr>
              <a:tr h="964924">
                <a:tc>
                  <a:txBody>
                    <a:bodyPr/>
                    <a:lstStyle/>
                    <a:p>
                      <a:r>
                        <a:rPr lang="en-US" sz="2400" dirty="0"/>
                        <a:t>Unsafe or unhealthy work environment (1/4)</a:t>
                      </a:r>
                    </a:p>
                  </a:txBody>
                  <a:tcPr>
                    <a:solidFill>
                      <a:schemeClr val="accent5">
                        <a:lumMod val="60000"/>
                        <a:lumOff val="40000"/>
                      </a:schemeClr>
                    </a:solidFill>
                  </a:tcPr>
                </a:tc>
                <a:tc>
                  <a:txBody>
                    <a:bodyPr/>
                    <a:lstStyle/>
                    <a:p>
                      <a:r>
                        <a:rPr lang="en-US" sz="2400" dirty="0"/>
                        <a:t>Exposure to dust/fumes, loud noise/vibration, heights at work, chemicals   </a:t>
                      </a:r>
                    </a:p>
                  </a:txBody>
                  <a:tcPr>
                    <a:solidFill>
                      <a:schemeClr val="accent5">
                        <a:lumMod val="60000"/>
                        <a:lumOff val="40000"/>
                      </a:schemeClr>
                    </a:solidFill>
                  </a:tcPr>
                </a:tc>
                <a:extLst>
                  <a:ext uri="{0D108BD9-81ED-4DB2-BD59-A6C34878D82A}">
                    <a16:rowId xmlns:a16="http://schemas.microsoft.com/office/drawing/2014/main" val="1749521452"/>
                  </a:ext>
                </a:extLst>
              </a:tr>
            </a:tbl>
          </a:graphicData>
        </a:graphic>
      </p:graphicFrame>
      <p:sp>
        <p:nvSpPr>
          <p:cNvPr id="6" name="TextBox 5">
            <a:extLst>
              <a:ext uri="{FF2B5EF4-FFF2-40B4-BE49-F238E27FC236}">
                <a16:creationId xmlns:a16="http://schemas.microsoft.com/office/drawing/2014/main" id="{7E10515A-15D1-F2FE-341C-9DE22081FE41}"/>
              </a:ext>
            </a:extLst>
          </p:cNvPr>
          <p:cNvSpPr txBox="1"/>
          <p:nvPr/>
        </p:nvSpPr>
        <p:spPr>
          <a:xfrm>
            <a:off x="7152957" y="5714263"/>
            <a:ext cx="4392488" cy="523220"/>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Opuku</a:t>
            </a:r>
            <a:r>
              <a:rPr lang="en-US" sz="2800" dirty="0">
                <a:latin typeface="Times New Roman" panose="02020603050405020304" pitchFamily="18" charset="0"/>
                <a:cs typeface="Times New Roman" panose="02020603050405020304" pitchFamily="18" charset="0"/>
              </a:rPr>
              <a:t> et al. (2024)</a:t>
            </a:r>
          </a:p>
        </p:txBody>
      </p:sp>
    </p:spTree>
    <p:extLst>
      <p:ext uri="{BB962C8B-B14F-4D97-AF65-F5344CB8AC3E}">
        <p14:creationId xmlns:p14="http://schemas.microsoft.com/office/powerpoint/2010/main" val="3712276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336" y="143429"/>
            <a:ext cx="12072664" cy="580804"/>
          </a:xfrm>
        </p:spPr>
        <p:txBody>
          <a:bodyPr>
            <a:normAutofit/>
          </a:bodyPr>
          <a:lstStyle/>
          <a:p>
            <a:r>
              <a:rPr lang="en-US" sz="3200" b="1" dirty="0">
                <a:solidFill>
                  <a:schemeClr val="accent5">
                    <a:lumMod val="75000"/>
                  </a:schemeClr>
                </a:solidFill>
                <a:latin typeface="Times New Roman" panose="02020603050405020304" pitchFamily="18" charset="0"/>
                <a:cs typeface="Times New Roman" panose="02020603050405020304" pitchFamily="18" charset="0"/>
              </a:rPr>
              <a:t>Application to other multidimensional measures </a:t>
            </a:r>
            <a:endParaRPr lang="en-ZA" sz="32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358523" y="724233"/>
            <a:ext cx="11480824" cy="5431369"/>
          </a:xfrm>
        </p:spPr>
        <p:txBody>
          <a:bodyPr>
            <a:noAutofit/>
          </a:bodyPr>
          <a:lstStyle/>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Women empowerment- General  </a:t>
            </a:r>
            <a:r>
              <a:rPr lang="en-US" sz="3200" dirty="0">
                <a:latin typeface="Times New Roman" panose="02020603050405020304" pitchFamily="18" charset="0"/>
                <a:cs typeface="Times New Roman" panose="02020603050405020304" pitchFamily="18" charset="0"/>
                <a:hlinkClick r:id="rId10"/>
              </a:rPr>
              <a:t> </a:t>
            </a:r>
            <a:endParaRPr lang="en-US" sz="32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882F49F0-6BE9-5D5C-2496-D0223094BE88}"/>
              </a:ext>
            </a:extLst>
          </p:cNvPr>
          <p:cNvGraphicFramePr>
            <a:graphicFrameLocks noGrp="1"/>
          </p:cNvGraphicFramePr>
          <p:nvPr>
            <p:extLst>
              <p:ext uri="{D42A27DB-BD31-4B8C-83A1-F6EECF244321}">
                <p14:modId xmlns:p14="http://schemas.microsoft.com/office/powerpoint/2010/main" val="974660101"/>
              </p:ext>
            </p:extLst>
          </p:nvPr>
        </p:nvGraphicFramePr>
        <p:xfrm>
          <a:off x="263352" y="1305036"/>
          <a:ext cx="11480824" cy="4612607"/>
        </p:xfrm>
        <a:graphic>
          <a:graphicData uri="http://schemas.openxmlformats.org/drawingml/2006/table">
            <a:tbl>
              <a:tblPr firstRow="1" bandRow="1">
                <a:tableStyleId>{5C22544A-7EE6-4342-B048-85BDC9FD1C3A}</a:tableStyleId>
              </a:tblPr>
              <a:tblGrid>
                <a:gridCol w="5323642">
                  <a:extLst>
                    <a:ext uri="{9D8B030D-6E8A-4147-A177-3AD203B41FA5}">
                      <a16:colId xmlns:a16="http://schemas.microsoft.com/office/drawing/2014/main" val="249924273"/>
                    </a:ext>
                  </a:extLst>
                </a:gridCol>
                <a:gridCol w="6157182">
                  <a:extLst>
                    <a:ext uri="{9D8B030D-6E8A-4147-A177-3AD203B41FA5}">
                      <a16:colId xmlns:a16="http://schemas.microsoft.com/office/drawing/2014/main" val="920685577"/>
                    </a:ext>
                  </a:extLst>
                </a:gridCol>
              </a:tblGrid>
              <a:tr h="536069">
                <a:tc>
                  <a:txBody>
                    <a:bodyPr/>
                    <a:lstStyle/>
                    <a:p>
                      <a:r>
                        <a:rPr lang="en-US" sz="2400" dirty="0"/>
                        <a:t>Domain </a:t>
                      </a:r>
                    </a:p>
                  </a:txBody>
                  <a:tcPr/>
                </a:tc>
                <a:tc>
                  <a:txBody>
                    <a:bodyPr/>
                    <a:lstStyle/>
                    <a:p>
                      <a:r>
                        <a:rPr lang="en-US" sz="2400" dirty="0"/>
                        <a:t>Indicators </a:t>
                      </a:r>
                    </a:p>
                  </a:txBody>
                  <a:tcPr/>
                </a:tc>
                <a:extLst>
                  <a:ext uri="{0D108BD9-81ED-4DB2-BD59-A6C34878D82A}">
                    <a16:rowId xmlns:a16="http://schemas.microsoft.com/office/drawing/2014/main" val="2127097749"/>
                  </a:ext>
                </a:extLst>
              </a:tr>
              <a:tr h="964924">
                <a:tc>
                  <a:txBody>
                    <a:bodyPr/>
                    <a:lstStyle/>
                    <a:p>
                      <a:r>
                        <a:rPr lang="en-US" sz="2400" dirty="0"/>
                        <a:t>Autonomy  (1/4)</a:t>
                      </a:r>
                    </a:p>
                  </a:txBody>
                  <a:tcPr>
                    <a:solidFill>
                      <a:schemeClr val="accent2">
                        <a:lumMod val="40000"/>
                        <a:lumOff val="60000"/>
                      </a:schemeClr>
                    </a:solidFill>
                  </a:tcPr>
                </a:tc>
                <a:tc>
                  <a:txBody>
                    <a:bodyPr/>
                    <a:lstStyle/>
                    <a:p>
                      <a:r>
                        <a:rPr lang="en-US" sz="2400" dirty="0"/>
                        <a:t>Decision making (earnings, healthcare, large purchases, visits, husbands earning)</a:t>
                      </a:r>
                    </a:p>
                  </a:txBody>
                  <a:tcPr>
                    <a:solidFill>
                      <a:schemeClr val="accent2">
                        <a:lumMod val="40000"/>
                        <a:lumOff val="60000"/>
                      </a:schemeClr>
                    </a:solidFill>
                  </a:tcPr>
                </a:tc>
                <a:extLst>
                  <a:ext uri="{0D108BD9-81ED-4DB2-BD59-A6C34878D82A}">
                    <a16:rowId xmlns:a16="http://schemas.microsoft.com/office/drawing/2014/main" val="2682352785"/>
                  </a:ext>
                </a:extLst>
              </a:tr>
              <a:tr h="1099934">
                <a:tc>
                  <a:txBody>
                    <a:bodyPr/>
                    <a:lstStyle/>
                    <a:p>
                      <a:r>
                        <a:rPr lang="en-US" sz="2400" dirty="0"/>
                        <a:t>Education and Literacy (1/4)</a:t>
                      </a:r>
                    </a:p>
                  </a:txBody>
                  <a:tcPr>
                    <a:solidFill>
                      <a:schemeClr val="accent4">
                        <a:lumMod val="60000"/>
                        <a:lumOff val="40000"/>
                      </a:schemeClr>
                    </a:solidFill>
                  </a:tcPr>
                </a:tc>
                <a:tc>
                  <a:txBody>
                    <a:bodyPr/>
                    <a:lstStyle/>
                    <a:p>
                      <a:r>
                        <a:rPr lang="en-US" sz="2400" dirty="0"/>
                        <a:t>Read part of a sentence (literacy), completed primary education (education)</a:t>
                      </a:r>
                    </a:p>
                  </a:txBody>
                  <a:tcPr>
                    <a:solidFill>
                      <a:schemeClr val="accent4">
                        <a:lumMod val="60000"/>
                        <a:lumOff val="40000"/>
                      </a:schemeClr>
                    </a:solidFill>
                  </a:tcPr>
                </a:tc>
                <a:extLst>
                  <a:ext uri="{0D108BD9-81ED-4DB2-BD59-A6C34878D82A}">
                    <a16:rowId xmlns:a16="http://schemas.microsoft.com/office/drawing/2014/main" val="140175080"/>
                  </a:ext>
                </a:extLst>
              </a:tr>
              <a:tr h="761493">
                <a:tc>
                  <a:txBody>
                    <a:bodyPr/>
                    <a:lstStyle/>
                    <a:p>
                      <a:r>
                        <a:rPr lang="en-US" sz="2400" dirty="0"/>
                        <a:t>Access to and control over resources (1/4)</a:t>
                      </a:r>
                    </a:p>
                  </a:txBody>
                  <a:tcPr>
                    <a:solidFill>
                      <a:srgbClr val="FF0000"/>
                    </a:solidFill>
                  </a:tcPr>
                </a:tc>
                <a:tc>
                  <a:txBody>
                    <a:bodyPr/>
                    <a:lstStyle/>
                    <a:p>
                      <a:r>
                        <a:rPr lang="en-US" sz="2400" dirty="0"/>
                        <a:t>Owns a house,  owns a land</a:t>
                      </a:r>
                    </a:p>
                  </a:txBody>
                  <a:tcPr>
                    <a:solidFill>
                      <a:srgbClr val="FF0000"/>
                    </a:solidFill>
                  </a:tcPr>
                </a:tc>
                <a:extLst>
                  <a:ext uri="{0D108BD9-81ED-4DB2-BD59-A6C34878D82A}">
                    <a16:rowId xmlns:a16="http://schemas.microsoft.com/office/drawing/2014/main" val="48914586"/>
                  </a:ext>
                </a:extLst>
              </a:tr>
              <a:tr h="964924">
                <a:tc>
                  <a:txBody>
                    <a:bodyPr/>
                    <a:lstStyle/>
                    <a:p>
                      <a:r>
                        <a:rPr lang="en-US" sz="2400" dirty="0"/>
                        <a:t>Gender Based Violence (1/4)</a:t>
                      </a:r>
                    </a:p>
                  </a:txBody>
                  <a:tcPr>
                    <a:solidFill>
                      <a:schemeClr val="accent5">
                        <a:lumMod val="60000"/>
                        <a:lumOff val="40000"/>
                      </a:schemeClr>
                    </a:solidFill>
                  </a:tcPr>
                </a:tc>
                <a:tc>
                  <a:txBody>
                    <a:bodyPr/>
                    <a:lstStyle/>
                    <a:p>
                      <a:r>
                        <a:rPr lang="en-US" sz="2400" dirty="0"/>
                        <a:t>Justification of wife beating (going out/neglecting children/argues/refuse husband sex/burns food)</a:t>
                      </a:r>
                    </a:p>
                  </a:txBody>
                  <a:tcPr>
                    <a:solidFill>
                      <a:schemeClr val="accent5">
                        <a:lumMod val="60000"/>
                        <a:lumOff val="40000"/>
                      </a:schemeClr>
                    </a:solidFill>
                  </a:tcPr>
                </a:tc>
                <a:extLst>
                  <a:ext uri="{0D108BD9-81ED-4DB2-BD59-A6C34878D82A}">
                    <a16:rowId xmlns:a16="http://schemas.microsoft.com/office/drawing/2014/main" val="1749521452"/>
                  </a:ext>
                </a:extLst>
              </a:tr>
            </a:tbl>
          </a:graphicData>
        </a:graphic>
      </p:graphicFrame>
    </p:spTree>
    <p:extLst>
      <p:ext uri="{BB962C8B-B14F-4D97-AF65-F5344CB8AC3E}">
        <p14:creationId xmlns:p14="http://schemas.microsoft.com/office/powerpoint/2010/main" val="7161257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336" y="143429"/>
            <a:ext cx="12072664" cy="580804"/>
          </a:xfrm>
        </p:spPr>
        <p:txBody>
          <a:bodyPr>
            <a:normAutofit/>
          </a:bodyPr>
          <a:lstStyle/>
          <a:p>
            <a:r>
              <a:rPr lang="en-US" sz="3200" b="1" dirty="0">
                <a:solidFill>
                  <a:schemeClr val="accent5">
                    <a:lumMod val="75000"/>
                  </a:schemeClr>
                </a:solidFill>
                <a:latin typeface="Times New Roman" panose="02020603050405020304" pitchFamily="18" charset="0"/>
                <a:cs typeface="Times New Roman" panose="02020603050405020304" pitchFamily="18" charset="0"/>
              </a:rPr>
              <a:t>Application to other multidimensional measures </a:t>
            </a:r>
            <a:endParaRPr lang="en-ZA" sz="32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352652" y="5931164"/>
            <a:ext cx="12072663" cy="805242"/>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358523" y="724233"/>
            <a:ext cx="11480824" cy="5431369"/>
          </a:xfrm>
        </p:spPr>
        <p:txBody>
          <a:bodyPr>
            <a:noAutofit/>
          </a:bodyPr>
          <a:lstStyle/>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Some applications relating to empirical works </a:t>
            </a:r>
          </a:p>
          <a:p>
            <a:pPr marL="0" indent="0">
              <a:buNone/>
            </a:pPr>
            <a:r>
              <a:rPr lang="en-US" sz="3200" dirty="0">
                <a:latin typeface="Times New Roman" panose="02020603050405020304" pitchFamily="18" charset="0"/>
                <a:cs typeface="Times New Roman" panose="02020603050405020304" pitchFamily="18" charset="0"/>
              </a:rPr>
              <a:t> 1.</a:t>
            </a:r>
            <a:r>
              <a:rPr lang="en-US" sz="3200" dirty="0">
                <a:solidFill>
                  <a:srgbClr val="222222"/>
                </a:solidFill>
                <a:latin typeface="Times New Roman" panose="02020603050405020304" pitchFamily="18" charset="0"/>
                <a:cs typeface="Times New Roman" panose="02020603050405020304" pitchFamily="18" charset="0"/>
              </a:rPr>
              <a:t>  </a:t>
            </a:r>
            <a:r>
              <a:rPr lang="en-US" b="0" i="0" dirty="0">
                <a:solidFill>
                  <a:srgbClr val="222222"/>
                </a:solidFill>
                <a:effectLst/>
                <a:latin typeface="Times New Roman" panose="02020603050405020304" pitchFamily="18" charset="0"/>
                <a:cs typeface="Times New Roman" panose="02020603050405020304" pitchFamily="18" charset="0"/>
              </a:rPr>
              <a:t>Koomson, I., Kofinti, R. E., &amp; Laryea, E. (2024). </a:t>
            </a:r>
            <a:r>
              <a:rPr lang="en-US" b="0" i="0" dirty="0">
                <a:solidFill>
                  <a:srgbClr val="FF0000"/>
                </a:solidFill>
                <a:effectLst/>
                <a:latin typeface="Times New Roman" panose="02020603050405020304" pitchFamily="18" charset="0"/>
                <a:cs typeface="Times New Roman" panose="02020603050405020304" pitchFamily="18" charset="0"/>
              </a:rPr>
              <a:t>Financial inclusion </a:t>
            </a:r>
            <a:r>
              <a:rPr lang="en-US" b="0" i="0" dirty="0">
                <a:solidFill>
                  <a:srgbClr val="222222"/>
                </a:solidFill>
                <a:effectLst/>
                <a:latin typeface="Times New Roman" panose="02020603050405020304" pitchFamily="18" charset="0"/>
                <a:cs typeface="Times New Roman" panose="02020603050405020304" pitchFamily="18" charset="0"/>
              </a:rPr>
              <a:t>and </a:t>
            </a:r>
            <a:r>
              <a:rPr lang="en-US" b="0" i="0" dirty="0">
                <a:solidFill>
                  <a:srgbClr val="FF0000"/>
                </a:solidFill>
                <a:effectLst/>
                <a:latin typeface="Times New Roman" panose="02020603050405020304" pitchFamily="18" charset="0"/>
                <a:cs typeface="Times New Roman" panose="02020603050405020304" pitchFamily="18" charset="0"/>
              </a:rPr>
              <a:t>multidimensional child poverty</a:t>
            </a:r>
            <a:r>
              <a:rPr lang="en-US" b="0" i="0" dirty="0">
                <a:solidFill>
                  <a:srgbClr val="222222"/>
                </a:solidFill>
                <a:effectLst/>
                <a:latin typeface="Times New Roman" panose="02020603050405020304" pitchFamily="18" charset="0"/>
                <a:cs typeface="Times New Roman" panose="02020603050405020304" pitchFamily="18" charset="0"/>
              </a:rPr>
              <a:t>. </a:t>
            </a:r>
            <a:r>
              <a:rPr lang="en-US" b="1" i="1" dirty="0">
                <a:solidFill>
                  <a:srgbClr val="222222"/>
                </a:solidFill>
                <a:effectLst/>
                <a:latin typeface="Times New Roman" panose="02020603050405020304" pitchFamily="18" charset="0"/>
                <a:cs typeface="Times New Roman" panose="02020603050405020304" pitchFamily="18" charset="0"/>
              </a:rPr>
              <a:t>Review of Economics of the Household</a:t>
            </a:r>
            <a:r>
              <a:rPr lang="en-US" b="0" i="0" dirty="0">
                <a:solidFill>
                  <a:srgbClr val="222222"/>
                </a:solidFill>
                <a:effectLst/>
                <a:latin typeface="Times New Roman" panose="02020603050405020304" pitchFamily="18" charset="0"/>
                <a:cs typeface="Times New Roman" panose="02020603050405020304" pitchFamily="18" charset="0"/>
              </a:rPr>
              <a:t>, </a:t>
            </a:r>
            <a:r>
              <a:rPr lang="en-US" b="0" i="1" dirty="0">
                <a:solidFill>
                  <a:srgbClr val="222222"/>
                </a:solidFill>
                <a:effectLst/>
                <a:latin typeface="Times New Roman" panose="02020603050405020304" pitchFamily="18" charset="0"/>
                <a:cs typeface="Times New Roman" panose="02020603050405020304" pitchFamily="18" charset="0"/>
              </a:rPr>
              <a:t>22</a:t>
            </a:r>
            <a:r>
              <a:rPr lang="en-US" b="0" i="0" dirty="0">
                <a:solidFill>
                  <a:srgbClr val="222222"/>
                </a:solidFill>
                <a:effectLst/>
                <a:latin typeface="Times New Roman" panose="02020603050405020304" pitchFamily="18" charset="0"/>
                <a:cs typeface="Times New Roman" panose="02020603050405020304" pitchFamily="18" charset="0"/>
              </a:rPr>
              <a:t>(1), 237-260. </a:t>
            </a:r>
          </a:p>
          <a:p>
            <a:pPr marL="0" indent="0">
              <a:buNone/>
            </a:pPr>
            <a:endParaRPr lang="en-US" sz="3200" dirty="0">
              <a:solidFill>
                <a:srgbClr val="222222"/>
              </a:solidFill>
              <a:latin typeface="Times New Roman" panose="02020603050405020304" pitchFamily="18" charset="0"/>
              <a:cs typeface="Times New Roman" panose="02020603050405020304" pitchFamily="18" charset="0"/>
            </a:endParaRPr>
          </a:p>
          <a:p>
            <a:pPr marL="0" marR="0" indent="0">
              <a:lnSpc>
                <a:spcPct val="107000"/>
              </a:lnSpc>
              <a:spcBef>
                <a:spcPts val="0"/>
              </a:spcBef>
              <a:spcAft>
                <a:spcPts val="800"/>
              </a:spcAft>
              <a:buNone/>
            </a:pPr>
            <a:r>
              <a:rPr lang="en-US" sz="3200" dirty="0">
                <a:solidFill>
                  <a:srgbClr val="222222"/>
                </a:solidFill>
                <a:latin typeface="Times New Roman" panose="02020603050405020304" pitchFamily="18" charset="0"/>
                <a:cs typeface="Times New Roman" panose="02020603050405020304" pitchFamily="18" charset="0"/>
              </a:rPr>
              <a:t>2. </a:t>
            </a:r>
            <a:r>
              <a:rPr lang="en-US" sz="2400" kern="100" dirty="0">
                <a:solidFill>
                  <a:srgbClr val="222222"/>
                </a:solidFill>
                <a:effectLst/>
                <a:latin typeface="Arial" panose="020B0604020202020204" pitchFamily="34" charset="0"/>
                <a:ea typeface="Aptos" panose="020B0004020202020204" pitchFamily="34" charset="0"/>
                <a:cs typeface="Times New Roman" panose="02020603050405020304" pitchFamily="18" charset="0"/>
              </a:rPr>
              <a:t>Opoku, A., </a:t>
            </a:r>
            <a:r>
              <a:rPr lang="en-US" sz="2400" kern="100" dirty="0" err="1">
                <a:solidFill>
                  <a:srgbClr val="222222"/>
                </a:solidFill>
                <a:effectLst/>
                <a:latin typeface="Arial" panose="020B0604020202020204" pitchFamily="34" charset="0"/>
                <a:ea typeface="Aptos" panose="020B0004020202020204" pitchFamily="34" charset="0"/>
                <a:cs typeface="Times New Roman" panose="02020603050405020304" pitchFamily="18" charset="0"/>
              </a:rPr>
              <a:t>Nunoo</a:t>
            </a:r>
            <a:r>
              <a:rPr lang="en-US" sz="2400" kern="100" dirty="0">
                <a:solidFill>
                  <a:srgbClr val="222222"/>
                </a:solidFill>
                <a:effectLst/>
                <a:latin typeface="Arial" panose="020B0604020202020204" pitchFamily="34" charset="0"/>
                <a:ea typeface="Aptos" panose="020B0004020202020204" pitchFamily="34" charset="0"/>
                <a:cs typeface="Times New Roman" panose="02020603050405020304" pitchFamily="18" charset="0"/>
              </a:rPr>
              <a:t>, J., &amp; Kofinti, R. E. (2024). Working but hungry: </a:t>
            </a:r>
            <a:r>
              <a:rPr lang="en-US" sz="2400" kern="100" dirty="0">
                <a:solidFill>
                  <a:srgbClr val="FF0000"/>
                </a:solidFill>
                <a:effectLst/>
                <a:latin typeface="Arial" panose="020B0604020202020204" pitchFamily="34" charset="0"/>
                <a:ea typeface="Aptos" panose="020B0004020202020204" pitchFamily="34" charset="0"/>
                <a:cs typeface="Times New Roman" panose="02020603050405020304" pitchFamily="18" charset="0"/>
              </a:rPr>
              <a:t>precarious employment </a:t>
            </a:r>
            <a:r>
              <a:rPr lang="en-US" sz="2400" kern="100" dirty="0">
                <a:solidFill>
                  <a:srgbClr val="222222"/>
                </a:solidFill>
                <a:effectLst/>
                <a:latin typeface="Arial" panose="020B0604020202020204" pitchFamily="34" charset="0"/>
                <a:ea typeface="Aptos" panose="020B0004020202020204" pitchFamily="34" charset="0"/>
                <a:cs typeface="Times New Roman" panose="02020603050405020304" pitchFamily="18" charset="0"/>
              </a:rPr>
              <a:t>and household food insecurity in Ghana. </a:t>
            </a:r>
            <a:r>
              <a:rPr lang="en-US" sz="2400" b="1" i="1" kern="100" dirty="0">
                <a:effectLst/>
                <a:latin typeface="Times New Roman" panose="02020603050405020304" pitchFamily="18" charset="0"/>
                <a:ea typeface="Aptos" panose="020B0004020202020204" pitchFamily="34" charset="0"/>
                <a:cs typeface="Times New Roman" panose="02020603050405020304" pitchFamily="18" charset="0"/>
              </a:rPr>
              <a:t>International Review of Economics</a:t>
            </a:r>
            <a:r>
              <a:rPr lang="en-US" sz="2400" kern="100" dirty="0">
                <a:effectLst/>
                <a:latin typeface="Aptos" panose="020B0004020202020204" pitchFamily="34" charset="0"/>
                <a:ea typeface="Aptos" panose="020B0004020202020204" pitchFamily="34" charset="0"/>
                <a:cs typeface="Times New Roman" panose="02020603050405020304" pitchFamily="18" charset="0"/>
              </a:rPr>
              <a:t>, 1-42. </a:t>
            </a:r>
          </a:p>
          <a:p>
            <a:pPr marL="0" indent="0">
              <a:buNone/>
            </a:pPr>
            <a:r>
              <a:rPr lang="en-US" dirty="0">
                <a:latin typeface="Times New Roman" panose="02020603050405020304" pitchFamily="18" charset="0"/>
                <a:cs typeface="Times New Roman" panose="02020603050405020304" pitchFamily="18" charset="0"/>
              </a:rPr>
              <a:t>3. Koomson, I., &amp; Danquah, M. (2021). </a:t>
            </a:r>
            <a:r>
              <a:rPr lang="en-US" dirty="0">
                <a:solidFill>
                  <a:srgbClr val="FF0000"/>
                </a:solidFill>
                <a:latin typeface="Times New Roman" panose="02020603050405020304" pitchFamily="18" charset="0"/>
                <a:cs typeface="Times New Roman" panose="02020603050405020304" pitchFamily="18" charset="0"/>
              </a:rPr>
              <a:t>Financial inclusion </a:t>
            </a:r>
            <a:r>
              <a:rPr lang="en-US" dirty="0">
                <a:latin typeface="Times New Roman" panose="02020603050405020304" pitchFamily="18" charset="0"/>
                <a:cs typeface="Times New Roman" panose="02020603050405020304" pitchFamily="18" charset="0"/>
              </a:rPr>
              <a:t>and </a:t>
            </a:r>
            <a:r>
              <a:rPr lang="en-US" dirty="0">
                <a:solidFill>
                  <a:srgbClr val="FF0000"/>
                </a:solidFill>
                <a:latin typeface="Times New Roman" panose="02020603050405020304" pitchFamily="18" charset="0"/>
                <a:cs typeface="Times New Roman" panose="02020603050405020304" pitchFamily="18" charset="0"/>
              </a:rPr>
              <a:t>energy poverty</a:t>
            </a:r>
            <a:r>
              <a:rPr lang="en-US" dirty="0">
                <a:latin typeface="Times New Roman" panose="02020603050405020304" pitchFamily="18" charset="0"/>
                <a:cs typeface="Times New Roman" panose="02020603050405020304" pitchFamily="18" charset="0"/>
              </a:rPr>
              <a:t>: Empirical evidence from Ghana. </a:t>
            </a:r>
            <a:r>
              <a:rPr lang="en-US" b="1" i="1" dirty="0">
                <a:latin typeface="Times New Roman" panose="02020603050405020304" pitchFamily="18" charset="0"/>
                <a:cs typeface="Times New Roman" panose="02020603050405020304" pitchFamily="18" charset="0"/>
              </a:rPr>
              <a:t>Energy economics</a:t>
            </a:r>
            <a:r>
              <a:rPr lang="en-US" dirty="0">
                <a:latin typeface="Times New Roman" panose="02020603050405020304" pitchFamily="18" charset="0"/>
                <a:cs typeface="Times New Roman" panose="02020603050405020304" pitchFamily="18" charset="0"/>
              </a:rPr>
              <a:t>, 94, 105085.</a:t>
            </a:r>
          </a:p>
          <a:p>
            <a:pPr>
              <a:buFont typeface="Wingdings" panose="05000000000000000000" pitchFamily="2" charset="2"/>
              <a:buChar char="v"/>
            </a:pPr>
            <a:endParaRPr lang="en-US" sz="32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478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23" y="30804"/>
            <a:ext cx="10012066" cy="580804"/>
          </a:xfrm>
        </p:spPr>
        <p:txBody>
          <a:bodyPr>
            <a:normAutofit/>
          </a:bodyPr>
          <a:lstStyle/>
          <a:p>
            <a:pPr algn="ctr"/>
            <a:r>
              <a:rPr lang="en-US" sz="3200" b="1" dirty="0">
                <a:solidFill>
                  <a:schemeClr val="accent5">
                    <a:lumMod val="75000"/>
                  </a:schemeClr>
                </a:solidFill>
                <a:latin typeface="Times New Roman" panose="02020603050405020304" pitchFamily="18" charset="0"/>
                <a:cs typeface="Times New Roman" panose="02020603050405020304" pitchFamily="18" charset="0"/>
              </a:rPr>
              <a:t> Time for hands-on</a:t>
            </a:r>
            <a:endParaRPr lang="en-ZA" sz="32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358523" y="724234"/>
            <a:ext cx="11480824" cy="4851560"/>
          </a:xfrm>
        </p:spPr>
        <p:txBody>
          <a:bodyPr>
            <a:noAutofit/>
          </a:bodyPr>
          <a:lstStyle/>
          <a:p>
            <a:pPr marL="0" indent="0">
              <a:buNone/>
            </a:pPr>
            <a:endParaRPr lang="en-US" sz="32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 </a:t>
            </a:r>
          </a:p>
          <a:p>
            <a:pPr marL="0" indent="0">
              <a:buNone/>
            </a:pPr>
            <a:endParaRPr lang="en-US" sz="2400" dirty="0">
              <a:latin typeface="Times New Roman" panose="02020603050405020304" pitchFamily="18" charset="0"/>
              <a:cs typeface="Times New Roman" panose="02020603050405020304" pitchFamily="18" charset="0"/>
            </a:endParaRPr>
          </a:p>
        </p:txBody>
      </p:sp>
      <p:pic>
        <p:nvPicPr>
          <p:cNvPr id="5" name="Picture 4" descr="A group of people playing a puzzle&#10;&#10;Description automatically generated">
            <a:extLst>
              <a:ext uri="{FF2B5EF4-FFF2-40B4-BE49-F238E27FC236}">
                <a16:creationId xmlns:a16="http://schemas.microsoft.com/office/drawing/2014/main" id="{78A686DB-9C47-8D92-6C8C-5090817F739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47528" y="611608"/>
            <a:ext cx="5616624" cy="5616624"/>
          </a:xfrm>
          <a:prstGeom prst="rect">
            <a:avLst/>
          </a:prstGeom>
        </p:spPr>
      </p:pic>
    </p:spTree>
    <p:extLst>
      <p:ext uri="{BB962C8B-B14F-4D97-AF65-F5344CB8AC3E}">
        <p14:creationId xmlns:p14="http://schemas.microsoft.com/office/powerpoint/2010/main" val="13123668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99" y="30804"/>
            <a:ext cx="9675189" cy="580804"/>
          </a:xfrm>
        </p:spPr>
        <p:txBody>
          <a:bodyPr>
            <a:normAutofit/>
          </a:bodyPr>
          <a:lstStyle/>
          <a:p>
            <a:pPr algn="ctr"/>
            <a:r>
              <a:rPr lang="en-US" sz="3200" b="1" dirty="0">
                <a:solidFill>
                  <a:schemeClr val="accent5">
                    <a:lumMod val="75000"/>
                  </a:schemeClr>
                </a:solidFill>
                <a:latin typeface="Times New Roman" panose="02020603050405020304" pitchFamily="18" charset="0"/>
                <a:cs typeface="Times New Roman" panose="02020603050405020304" pitchFamily="18" charset="0"/>
              </a:rPr>
              <a:t> Time for hands-on</a:t>
            </a:r>
            <a:endParaRPr lang="en-ZA" sz="32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279916" y="908720"/>
            <a:ext cx="11025000" cy="4210469"/>
          </a:xfrm>
        </p:spPr>
        <p:txBody>
          <a:bodyPr>
            <a:noAutofit/>
          </a:bodyPr>
          <a:lstStyle/>
          <a:p>
            <a:pPr marL="0" indent="0">
              <a:buNone/>
            </a:pPr>
            <a:endParaRPr lang="en-US" sz="3200"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latin typeface="Times New Roman" panose="02020603050405020304" pitchFamily="18" charset="0"/>
                <a:cs typeface="Times New Roman" panose="02020603050405020304" pitchFamily="18" charset="0"/>
              </a:rPr>
              <a:t>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sz="2800" b="1" kern="100" dirty="0">
              <a:solidFill>
                <a:srgbClr val="0F9ED5"/>
              </a:solidFill>
              <a:effectLst/>
              <a:latin typeface="Times New Roman" panose="02020603050405020304" pitchFamily="18" charset="0"/>
              <a:ea typeface="Aptos" panose="020B0004020202020204" pitchFamily="34" charset="0"/>
              <a:cs typeface="Times New Roman" panose="02020603050405020304" pitchFamily="18" charset="0"/>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800" b="1" kern="100" dirty="0">
                <a:solidFill>
                  <a:srgbClr val="0F9ED5"/>
                </a:solidFill>
                <a:effectLst/>
                <a:latin typeface="Times New Roman" panose="02020603050405020304" pitchFamily="18" charset="0"/>
                <a:ea typeface="Aptos" panose="020B0004020202020204" pitchFamily="34" charset="0"/>
              </a:rPr>
              <a:t>COMPUTING MULTIDIMENSIONAL CHILD POVERTY FROM 2022 KENYA DEMOGRAPHY AND HEALTH SURVEY</a:t>
            </a: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38383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99" y="30804"/>
            <a:ext cx="9675189" cy="580804"/>
          </a:xfrm>
        </p:spPr>
        <p:txBody>
          <a:bodyPr>
            <a:normAutofit/>
          </a:bodyPr>
          <a:lstStyle/>
          <a:p>
            <a:pPr algn="ctr"/>
            <a:r>
              <a:rPr lang="en-US" sz="3200" b="1" dirty="0">
                <a:solidFill>
                  <a:schemeClr val="accent5">
                    <a:lumMod val="75000"/>
                  </a:schemeClr>
                </a:solidFill>
                <a:latin typeface="Times New Roman" panose="02020603050405020304" pitchFamily="18" charset="0"/>
                <a:cs typeface="Times New Roman" panose="02020603050405020304" pitchFamily="18" charset="0"/>
              </a:rPr>
              <a:t> Time for hands-on</a:t>
            </a:r>
            <a:endParaRPr lang="en-ZA" sz="32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279916" y="908720"/>
            <a:ext cx="11025000" cy="5040560"/>
          </a:xfrm>
        </p:spPr>
        <p:txBody>
          <a:bodyPr>
            <a:noAutofit/>
          </a:bodyPr>
          <a:lstStyle/>
          <a:p>
            <a:pPr marL="0" indent="0">
              <a:buNone/>
            </a:pPr>
            <a:endParaRPr lang="en-US" sz="3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Activity 1: </a:t>
            </a:r>
            <a:r>
              <a:rPr lang="en-US" dirty="0">
                <a:latin typeface="Times New Roman" panose="02020603050405020304" pitchFamily="18" charset="0"/>
                <a:cs typeface="Times New Roman" panose="02020603050405020304" pitchFamily="18" charset="0"/>
              </a:rPr>
              <a:t>Create a folder in your drive C  and name it  </a:t>
            </a:r>
            <a:r>
              <a:rPr kumimoji="0" lang="en-US" sz="2800" b="0" i="0" u="none" strike="noStrike" kern="1200" cap="none" spc="0" normalizeH="0" baseline="0" noProof="0" dirty="0" err="1">
                <a:ln>
                  <a:noFill/>
                </a:ln>
                <a:solidFill>
                  <a:srgbClr val="FF0000"/>
                </a:solidFill>
                <a:effectLst/>
                <a:uLnTx/>
                <a:uFillTx/>
                <a:latin typeface="Times New Roman" panose="02020603050405020304" pitchFamily="18" charset="0"/>
                <a:ea typeface="+mn-ea"/>
                <a:cs typeface="Times New Roman" panose="02020603050405020304" pitchFamily="18" charset="0"/>
              </a:rPr>
              <a:t>ComputeMPI</a:t>
            </a:r>
            <a:endParaRPr kumimoji="0" lang="en-US" sz="28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Activity 2: </a:t>
            </a:r>
          </a:p>
          <a:p>
            <a:pPr marL="0" indent="0">
              <a:buNone/>
            </a:pPr>
            <a:r>
              <a:rPr lang="en-US" dirty="0">
                <a:latin typeface="Times New Roman" panose="02020603050405020304" pitchFamily="18" charset="0"/>
                <a:cs typeface="Times New Roman" panose="02020603050405020304" pitchFamily="18" charset="0"/>
              </a:rPr>
              <a:t>Use the link: </a:t>
            </a:r>
            <a:r>
              <a:rPr lang="en-US" dirty="0">
                <a:latin typeface="Times New Roman" panose="02020603050405020304" pitchFamily="18" charset="0"/>
                <a:cs typeface="Times New Roman" panose="02020603050405020304" pitchFamily="18" charset="0"/>
                <a:hlinkClick r:id="rId10"/>
              </a:rPr>
              <a:t>https://github.com/rkohub7/Multidimensional-Concepts.git</a:t>
            </a:r>
            <a:r>
              <a:rPr lang="en-US" dirty="0">
                <a:latin typeface="Times New Roman" panose="02020603050405020304" pitchFamily="18" charset="0"/>
                <a:cs typeface="Times New Roman" panose="02020603050405020304" pitchFamily="18" charset="0"/>
              </a:rPr>
              <a:t> </a:t>
            </a:r>
          </a:p>
          <a:p>
            <a:pPr marL="0" indent="0">
              <a:buNone/>
            </a:pPr>
            <a:r>
              <a:rPr lang="en-US" sz="2400" dirty="0">
                <a:latin typeface="Times New Roman" panose="02020603050405020304" pitchFamily="18" charset="0"/>
                <a:cs typeface="Times New Roman" panose="02020603050405020304" pitchFamily="18" charset="0"/>
              </a:rPr>
              <a:t> to download ‘KDHS22_indicators.dta” , “Analyses </a:t>
            </a:r>
            <a:r>
              <a:rPr lang="en-US" sz="2400" dirty="0" err="1">
                <a:latin typeface="Times New Roman" panose="02020603050405020304" pitchFamily="18" charset="0"/>
                <a:cs typeface="Times New Roman" panose="02020603050405020304" pitchFamily="18" charset="0"/>
              </a:rPr>
              <a:t>Programme</a:t>
            </a:r>
            <a:r>
              <a:rPr lang="en-US" sz="2400" dirty="0">
                <a:latin typeface="Times New Roman" panose="02020603050405020304" pitchFamily="18" charset="0"/>
                <a:cs typeface="Times New Roman" panose="02020603050405020304" pitchFamily="18" charset="0"/>
              </a:rPr>
              <a:t> File.do”  and “Task at Hand.docx” from “Kenya Child Poverty” folder </a:t>
            </a:r>
          </a:p>
          <a:p>
            <a:pPr marL="0" indent="0">
              <a:buNone/>
            </a:pPr>
            <a:endParaRPr lang="en-US" sz="24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b="1" dirty="0">
                <a:latin typeface="Times New Roman" panose="02020603050405020304" pitchFamily="18" charset="0"/>
                <a:cs typeface="Times New Roman" panose="02020603050405020304" pitchFamily="18" charset="0"/>
              </a:rPr>
              <a:t>Activity 3: </a:t>
            </a:r>
            <a:r>
              <a:rPr lang="en-US" sz="2400" dirty="0">
                <a:latin typeface="Times New Roman" panose="02020603050405020304" pitchFamily="18" charset="0"/>
                <a:cs typeface="Times New Roman" panose="02020603050405020304" pitchFamily="18" charset="0"/>
              </a:rPr>
              <a:t>Put the downloaded files in  the </a:t>
            </a:r>
            <a:r>
              <a:rPr kumimoji="0" lang="en-US" sz="2800" b="0" i="0" u="none" strike="noStrike" kern="1200" cap="none" spc="0" normalizeH="0" baseline="0" noProof="0" dirty="0" err="1">
                <a:ln>
                  <a:noFill/>
                </a:ln>
                <a:solidFill>
                  <a:srgbClr val="FF0000"/>
                </a:solidFill>
                <a:effectLst/>
                <a:uLnTx/>
                <a:uFillTx/>
                <a:latin typeface="Times New Roman" panose="02020603050405020304" pitchFamily="18" charset="0"/>
                <a:ea typeface="+mn-ea"/>
                <a:cs typeface="Times New Roman" panose="02020603050405020304" pitchFamily="18" charset="0"/>
              </a:rPr>
              <a:t>ComputeMPI</a:t>
            </a:r>
            <a:r>
              <a:rPr kumimoji="0" lang="en-US" sz="28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 </a:t>
            </a:r>
            <a:r>
              <a:rPr kumimoji="0" lang="en-US" sz="2800" b="0"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rPr>
              <a:t>folder</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19701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99" y="30804"/>
            <a:ext cx="9675189" cy="580804"/>
          </a:xfrm>
        </p:spPr>
        <p:txBody>
          <a:bodyPr>
            <a:normAutofit/>
          </a:bodyPr>
          <a:lstStyle/>
          <a:p>
            <a:pPr algn="ctr"/>
            <a:r>
              <a:rPr lang="en-US" sz="3200" b="1" dirty="0">
                <a:solidFill>
                  <a:schemeClr val="accent5">
                    <a:lumMod val="75000"/>
                  </a:schemeClr>
                </a:solidFill>
                <a:latin typeface="Times New Roman" panose="02020603050405020304" pitchFamily="18" charset="0"/>
                <a:cs typeface="Times New Roman" panose="02020603050405020304" pitchFamily="18" charset="0"/>
              </a:rPr>
              <a:t> </a:t>
            </a:r>
            <a:r>
              <a:rPr lang="en-US" sz="3200" b="1" dirty="0" err="1">
                <a:solidFill>
                  <a:schemeClr val="accent5">
                    <a:lumMod val="75000"/>
                  </a:schemeClr>
                </a:solidFill>
                <a:latin typeface="Times New Roman" panose="02020603050405020304" pitchFamily="18" charset="0"/>
                <a:cs typeface="Times New Roman" panose="02020603050405020304" pitchFamily="18" charset="0"/>
              </a:rPr>
              <a:t>Programme</a:t>
            </a:r>
            <a:r>
              <a:rPr lang="en-US" sz="3200" b="1" dirty="0">
                <a:solidFill>
                  <a:schemeClr val="accent5">
                    <a:lumMod val="75000"/>
                  </a:schemeClr>
                </a:solidFill>
                <a:latin typeface="Times New Roman" panose="02020603050405020304" pitchFamily="18" charset="0"/>
                <a:cs typeface="Times New Roman" panose="02020603050405020304" pitchFamily="18" charset="0"/>
              </a:rPr>
              <a:t> File- STEP 1 &amp; 2</a:t>
            </a:r>
            <a:endParaRPr lang="en-ZA" sz="32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279916" y="908720"/>
            <a:ext cx="11025000" cy="5040560"/>
          </a:xfrm>
        </p:spPr>
        <p:txBody>
          <a:bodyP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3200"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pic>
        <p:nvPicPr>
          <p:cNvPr id="5" name="Picture 4" descr="A screenshot of a computer program&#10;&#10;Description automatically generated">
            <a:extLst>
              <a:ext uri="{FF2B5EF4-FFF2-40B4-BE49-F238E27FC236}">
                <a16:creationId xmlns:a16="http://schemas.microsoft.com/office/drawing/2014/main" id="{3045D9FF-046A-3F5A-56D6-DD38EE9CDD1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4968" y="844202"/>
            <a:ext cx="9849544" cy="5539845"/>
          </a:xfrm>
          <a:prstGeom prst="rect">
            <a:avLst/>
          </a:prstGeom>
        </p:spPr>
      </p:pic>
    </p:spTree>
    <p:extLst>
      <p:ext uri="{BB962C8B-B14F-4D97-AF65-F5344CB8AC3E}">
        <p14:creationId xmlns:p14="http://schemas.microsoft.com/office/powerpoint/2010/main" val="4661064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99" y="30804"/>
            <a:ext cx="9675189" cy="580804"/>
          </a:xfrm>
        </p:spPr>
        <p:txBody>
          <a:bodyPr>
            <a:normAutofit/>
          </a:bodyPr>
          <a:lstStyle/>
          <a:p>
            <a:pPr algn="ctr"/>
            <a:r>
              <a:rPr lang="en-US" sz="3200" b="1" dirty="0">
                <a:solidFill>
                  <a:schemeClr val="accent5">
                    <a:lumMod val="75000"/>
                  </a:schemeClr>
                </a:solidFill>
                <a:latin typeface="Times New Roman" panose="02020603050405020304" pitchFamily="18" charset="0"/>
                <a:cs typeface="Times New Roman" panose="02020603050405020304" pitchFamily="18" charset="0"/>
              </a:rPr>
              <a:t> </a:t>
            </a:r>
            <a:r>
              <a:rPr lang="en-US" sz="3200" b="1" dirty="0" err="1">
                <a:solidFill>
                  <a:schemeClr val="accent5">
                    <a:lumMod val="75000"/>
                  </a:schemeClr>
                </a:solidFill>
                <a:latin typeface="Times New Roman" panose="02020603050405020304" pitchFamily="18" charset="0"/>
                <a:cs typeface="Times New Roman" panose="02020603050405020304" pitchFamily="18" charset="0"/>
              </a:rPr>
              <a:t>Programme</a:t>
            </a:r>
            <a:r>
              <a:rPr lang="en-US" sz="3200" b="1" dirty="0">
                <a:solidFill>
                  <a:schemeClr val="accent5">
                    <a:lumMod val="75000"/>
                  </a:schemeClr>
                </a:solidFill>
                <a:latin typeface="Times New Roman" panose="02020603050405020304" pitchFamily="18" charset="0"/>
                <a:cs typeface="Times New Roman" panose="02020603050405020304" pitchFamily="18" charset="0"/>
              </a:rPr>
              <a:t> File- STEP 3</a:t>
            </a:r>
            <a:endParaRPr lang="en-ZA" sz="32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093296"/>
            <a:ext cx="10148642" cy="58921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279916" y="908720"/>
            <a:ext cx="11025000" cy="5040560"/>
          </a:xfrm>
        </p:spPr>
        <p:txBody>
          <a:bodyP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3200"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pic>
        <p:nvPicPr>
          <p:cNvPr id="6" name="Picture 5" descr="A screenshot of a computer&#10;&#10;Description automatically generated">
            <a:extLst>
              <a:ext uri="{FF2B5EF4-FFF2-40B4-BE49-F238E27FC236}">
                <a16:creationId xmlns:a16="http://schemas.microsoft.com/office/drawing/2014/main" id="{2FA9649E-4080-3C72-7255-89F2B393768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3824" y="764704"/>
            <a:ext cx="10958368" cy="4176464"/>
          </a:xfrm>
          <a:prstGeom prst="rect">
            <a:avLst/>
          </a:prstGeom>
        </p:spPr>
      </p:pic>
    </p:spTree>
    <p:extLst>
      <p:ext uri="{BB962C8B-B14F-4D97-AF65-F5344CB8AC3E}">
        <p14:creationId xmlns:p14="http://schemas.microsoft.com/office/powerpoint/2010/main" val="22524107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99" y="30804"/>
            <a:ext cx="9675189" cy="580804"/>
          </a:xfrm>
        </p:spPr>
        <p:txBody>
          <a:bodyPr>
            <a:normAutofit/>
          </a:bodyPr>
          <a:lstStyle/>
          <a:p>
            <a:pPr algn="ctr"/>
            <a:r>
              <a:rPr lang="en-US" sz="3200" b="1" dirty="0">
                <a:solidFill>
                  <a:schemeClr val="accent5">
                    <a:lumMod val="75000"/>
                  </a:schemeClr>
                </a:solidFill>
                <a:latin typeface="Times New Roman" panose="02020603050405020304" pitchFamily="18" charset="0"/>
                <a:cs typeface="Times New Roman" panose="02020603050405020304" pitchFamily="18" charset="0"/>
              </a:rPr>
              <a:t> </a:t>
            </a:r>
            <a:r>
              <a:rPr lang="en-US" sz="3200" b="1" dirty="0" err="1">
                <a:solidFill>
                  <a:schemeClr val="accent5">
                    <a:lumMod val="75000"/>
                  </a:schemeClr>
                </a:solidFill>
                <a:latin typeface="Times New Roman" panose="02020603050405020304" pitchFamily="18" charset="0"/>
                <a:cs typeface="Times New Roman" panose="02020603050405020304" pitchFamily="18" charset="0"/>
              </a:rPr>
              <a:t>Programme</a:t>
            </a:r>
            <a:r>
              <a:rPr lang="en-US" sz="3200" b="1" dirty="0">
                <a:solidFill>
                  <a:schemeClr val="accent5">
                    <a:lumMod val="75000"/>
                  </a:schemeClr>
                </a:solidFill>
                <a:latin typeface="Times New Roman" panose="02020603050405020304" pitchFamily="18" charset="0"/>
                <a:cs typeface="Times New Roman" panose="02020603050405020304" pitchFamily="18" charset="0"/>
              </a:rPr>
              <a:t> File- STEP  4</a:t>
            </a:r>
            <a:endParaRPr lang="en-ZA" sz="32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093296"/>
            <a:ext cx="10148642" cy="58921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279916" y="908720"/>
            <a:ext cx="11025000" cy="5040560"/>
          </a:xfrm>
        </p:spPr>
        <p:txBody>
          <a:bodyP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3200"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pic>
        <p:nvPicPr>
          <p:cNvPr id="5" name="Picture 4" descr="A screenshot of a computer&#10;&#10;Description automatically generated">
            <a:extLst>
              <a:ext uri="{FF2B5EF4-FFF2-40B4-BE49-F238E27FC236}">
                <a16:creationId xmlns:a16="http://schemas.microsoft.com/office/drawing/2014/main" id="{4728A3EA-114B-A2A7-44E4-0202AD4DF28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2503" y="623691"/>
            <a:ext cx="10654529" cy="5985902"/>
          </a:xfrm>
          <a:prstGeom prst="rect">
            <a:avLst/>
          </a:prstGeom>
        </p:spPr>
      </p:pic>
    </p:spTree>
    <p:extLst>
      <p:ext uri="{BB962C8B-B14F-4D97-AF65-F5344CB8AC3E}">
        <p14:creationId xmlns:p14="http://schemas.microsoft.com/office/powerpoint/2010/main" val="29902558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99" y="30804"/>
            <a:ext cx="9675189" cy="580804"/>
          </a:xfrm>
        </p:spPr>
        <p:txBody>
          <a:bodyPr>
            <a:normAutofit/>
          </a:bodyPr>
          <a:lstStyle/>
          <a:p>
            <a:r>
              <a:rPr lang="en-US" sz="3200" b="1" dirty="0">
                <a:solidFill>
                  <a:schemeClr val="accent5">
                    <a:lumMod val="75000"/>
                  </a:schemeClr>
                </a:solidFill>
                <a:latin typeface="Times New Roman" panose="02020603050405020304" pitchFamily="18" charset="0"/>
                <a:cs typeface="Times New Roman" panose="02020603050405020304" pitchFamily="18" charset="0"/>
              </a:rPr>
              <a:t> KEY RESULTS –FOR CHILDREN UNDERFIVES </a:t>
            </a:r>
            <a:endParaRPr lang="en-ZA" sz="32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093296"/>
            <a:ext cx="10148642" cy="58921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160240" y="908720"/>
            <a:ext cx="11025000" cy="5040560"/>
          </a:xfrm>
        </p:spPr>
        <p:txBody>
          <a:bodyP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32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Table 1: Key statistics of MPI</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CAA2BF12-DBA7-1AF6-CCD9-6EA2B5057D8A}"/>
              </a:ext>
            </a:extLst>
          </p:cNvPr>
          <p:cNvGraphicFramePr>
            <a:graphicFrameLocks noGrp="1"/>
          </p:cNvGraphicFramePr>
          <p:nvPr>
            <p:extLst>
              <p:ext uri="{D42A27DB-BD31-4B8C-83A1-F6EECF244321}">
                <p14:modId xmlns:p14="http://schemas.microsoft.com/office/powerpoint/2010/main" val="1149834721"/>
              </p:ext>
            </p:extLst>
          </p:nvPr>
        </p:nvGraphicFramePr>
        <p:xfrm>
          <a:off x="191344" y="1484784"/>
          <a:ext cx="11233248" cy="3293610"/>
        </p:xfrm>
        <a:graphic>
          <a:graphicData uri="http://schemas.openxmlformats.org/drawingml/2006/table">
            <a:tbl>
              <a:tblPr firstRow="1" firstCol="1" bandRow="1"/>
              <a:tblGrid>
                <a:gridCol w="4071768">
                  <a:extLst>
                    <a:ext uri="{9D8B030D-6E8A-4147-A177-3AD203B41FA5}">
                      <a16:colId xmlns:a16="http://schemas.microsoft.com/office/drawing/2014/main" val="1382172880"/>
                    </a:ext>
                  </a:extLst>
                </a:gridCol>
                <a:gridCol w="1656313">
                  <a:extLst>
                    <a:ext uri="{9D8B030D-6E8A-4147-A177-3AD203B41FA5}">
                      <a16:colId xmlns:a16="http://schemas.microsoft.com/office/drawing/2014/main" val="421267088"/>
                    </a:ext>
                  </a:extLst>
                </a:gridCol>
                <a:gridCol w="1518286">
                  <a:extLst>
                    <a:ext uri="{9D8B030D-6E8A-4147-A177-3AD203B41FA5}">
                      <a16:colId xmlns:a16="http://schemas.microsoft.com/office/drawing/2014/main" val="2879635287"/>
                    </a:ext>
                  </a:extLst>
                </a:gridCol>
                <a:gridCol w="1826641">
                  <a:extLst>
                    <a:ext uri="{9D8B030D-6E8A-4147-A177-3AD203B41FA5}">
                      <a16:colId xmlns:a16="http://schemas.microsoft.com/office/drawing/2014/main" val="3364918895"/>
                    </a:ext>
                  </a:extLst>
                </a:gridCol>
                <a:gridCol w="2160240">
                  <a:extLst>
                    <a:ext uri="{9D8B030D-6E8A-4147-A177-3AD203B41FA5}">
                      <a16:colId xmlns:a16="http://schemas.microsoft.com/office/drawing/2014/main" val="2288268943"/>
                    </a:ext>
                  </a:extLst>
                </a:gridCol>
              </a:tblGrid>
              <a:tr h="473850">
                <a:tc>
                  <a:txBody>
                    <a:bodyPr/>
                    <a:lstStyle/>
                    <a:p>
                      <a:pPr algn="l"/>
                      <a:endParaRPr lang="en-US" sz="2800" kern="100">
                        <a:effectLst/>
                        <a:latin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7000"/>
                        </a:lnSpc>
                        <a:spcBef>
                          <a:spcPts val="0"/>
                        </a:spcBef>
                        <a:spcAft>
                          <a:spcPts val="0"/>
                        </a:spcAft>
                      </a:pP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Coeff.</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7000"/>
                        </a:lnSpc>
                        <a:spcBef>
                          <a:spcPts val="0"/>
                        </a:spcBef>
                        <a:spcAft>
                          <a:spcPts val="0"/>
                        </a:spcAft>
                      </a:pPr>
                      <a:r>
                        <a:rPr lang="en-US" sz="2800" kern="100">
                          <a:effectLst/>
                          <a:latin typeface="Times New Roman" panose="02020603050405020304" pitchFamily="18" charset="0"/>
                          <a:ea typeface="Aptos" panose="020B0004020202020204" pitchFamily="34" charset="0"/>
                          <a:cs typeface="Times New Roman" panose="02020603050405020304" pitchFamily="18" charset="0"/>
                        </a:rPr>
                        <a:t>Std. err.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gridSpan="2">
                  <a:txBody>
                    <a:bodyPr/>
                    <a:lstStyle/>
                    <a:p>
                      <a:pPr marL="0" marR="0" algn="l">
                        <a:lnSpc>
                          <a:spcPct val="107000"/>
                        </a:lnSpc>
                        <a:spcBef>
                          <a:spcPts val="0"/>
                        </a:spcBef>
                        <a:spcAft>
                          <a:spcPts val="0"/>
                        </a:spcAft>
                      </a:pPr>
                      <a:r>
                        <a:rPr lang="en-US" sz="2800" kern="100">
                          <a:effectLst/>
                          <a:latin typeface="Times New Roman" panose="02020603050405020304" pitchFamily="18" charset="0"/>
                          <a:ea typeface="Aptos" panose="020B0004020202020204" pitchFamily="34" charset="0"/>
                          <a:cs typeface="Times New Roman" panose="02020603050405020304" pitchFamily="18" charset="0"/>
                        </a:rPr>
                        <a:t>[95% conf. interval]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1421340660"/>
                  </a:ext>
                </a:extLst>
              </a:tr>
              <a:tr h="504684">
                <a:tc>
                  <a:txBody>
                    <a:bodyPr/>
                    <a:lstStyle/>
                    <a:p>
                      <a:pPr marL="0" marR="0" algn="l">
                        <a:lnSpc>
                          <a:spcPct val="107000"/>
                        </a:lnSpc>
                        <a:spcBef>
                          <a:spcPts val="0"/>
                        </a:spcBef>
                        <a:spcAft>
                          <a:spcPts val="0"/>
                        </a:spcAft>
                      </a:pPr>
                      <a:r>
                        <a:rPr lang="en-US" sz="2800" kern="100">
                          <a:effectLst/>
                          <a:latin typeface="Times New Roman" panose="02020603050405020304" pitchFamily="18" charset="0"/>
                          <a:ea typeface="Aptos" panose="020B0004020202020204" pitchFamily="34" charset="0"/>
                          <a:cs typeface="Times New Roman" panose="02020603050405020304" pitchFamily="18" charset="0"/>
                        </a:rPr>
                        <a:t>Headcount (H)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7000"/>
                        </a:lnSpc>
                        <a:spcBef>
                          <a:spcPts val="0"/>
                        </a:spcBef>
                        <a:spcAft>
                          <a:spcPts val="0"/>
                        </a:spcAft>
                      </a:pPr>
                      <a:r>
                        <a:rPr lang="en-US" sz="2800" kern="100">
                          <a:effectLst/>
                          <a:latin typeface="Times New Roman" panose="02020603050405020304" pitchFamily="18" charset="0"/>
                          <a:ea typeface="Aptos" panose="020B0004020202020204" pitchFamily="34" charset="0"/>
                          <a:cs typeface="Times New Roman" panose="02020603050405020304" pitchFamily="18" charset="0"/>
                        </a:rPr>
                        <a:t>0.675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7000"/>
                        </a:lnSpc>
                        <a:spcBef>
                          <a:spcPts val="0"/>
                        </a:spcBef>
                        <a:spcAft>
                          <a:spcPts val="0"/>
                        </a:spcAft>
                      </a:pPr>
                      <a:r>
                        <a:rPr lang="en-US" sz="2800" kern="100">
                          <a:effectLst/>
                          <a:latin typeface="Times New Roman" panose="02020603050405020304" pitchFamily="18" charset="0"/>
                          <a:ea typeface="Aptos" panose="020B0004020202020204" pitchFamily="34" charset="0"/>
                          <a:cs typeface="Times New Roman" panose="02020603050405020304" pitchFamily="18" charset="0"/>
                        </a:rPr>
                        <a:t>0.004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7000"/>
                        </a:lnSpc>
                        <a:spcBef>
                          <a:spcPts val="0"/>
                        </a:spcBef>
                        <a:spcAft>
                          <a:spcPts val="0"/>
                        </a:spcAft>
                      </a:pPr>
                      <a:r>
                        <a:rPr lang="en-US" sz="2800" kern="100">
                          <a:effectLst/>
                          <a:latin typeface="Times New Roman" panose="02020603050405020304" pitchFamily="18" charset="0"/>
                          <a:ea typeface="Aptos" panose="020B0004020202020204" pitchFamily="34" charset="0"/>
                          <a:cs typeface="Times New Roman" panose="02020603050405020304" pitchFamily="18" charset="0"/>
                        </a:rPr>
                        <a:t>0.668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7000"/>
                        </a:lnSpc>
                        <a:spcBef>
                          <a:spcPts val="0"/>
                        </a:spcBef>
                        <a:spcAft>
                          <a:spcPts val="0"/>
                        </a:spcAft>
                      </a:pPr>
                      <a:r>
                        <a:rPr lang="en-US" sz="2800" kern="100">
                          <a:effectLst/>
                          <a:latin typeface="Times New Roman" panose="02020603050405020304" pitchFamily="18" charset="0"/>
                          <a:ea typeface="Aptos" panose="020B0004020202020204" pitchFamily="34" charset="0"/>
                          <a:cs typeface="Times New Roman" panose="02020603050405020304" pitchFamily="18" charset="0"/>
                        </a:rPr>
                        <a:t>0.682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99152387"/>
                  </a:ext>
                </a:extLst>
              </a:tr>
              <a:tr h="830607">
                <a:tc>
                  <a:txBody>
                    <a:bodyPr/>
                    <a:lstStyle/>
                    <a:p>
                      <a:pPr marL="0" marR="0" algn="l">
                        <a:lnSpc>
                          <a:spcPct val="107000"/>
                        </a:lnSpc>
                        <a:spcBef>
                          <a:spcPts val="0"/>
                        </a:spcBef>
                        <a:spcAft>
                          <a:spcPts val="0"/>
                        </a:spcAft>
                      </a:pPr>
                      <a:r>
                        <a:rPr lang="en-US" sz="2800" kern="100">
                          <a:effectLst/>
                          <a:latin typeface="Times New Roman" panose="02020603050405020304" pitchFamily="18" charset="0"/>
                          <a:ea typeface="Aptos" panose="020B0004020202020204" pitchFamily="34" charset="0"/>
                          <a:cs typeface="Times New Roman" panose="02020603050405020304" pitchFamily="18" charset="0"/>
                        </a:rPr>
                        <a:t>Adjusted Headcount (M0)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7000"/>
                        </a:lnSpc>
                        <a:spcBef>
                          <a:spcPts val="0"/>
                        </a:spcBef>
                        <a:spcAft>
                          <a:spcPts val="0"/>
                        </a:spcAft>
                      </a:pPr>
                      <a:r>
                        <a:rPr lang="en-US" sz="2800" kern="100">
                          <a:effectLst/>
                          <a:latin typeface="Times New Roman" panose="02020603050405020304" pitchFamily="18" charset="0"/>
                          <a:ea typeface="Aptos" panose="020B0004020202020204" pitchFamily="34" charset="0"/>
                          <a:cs typeface="Times New Roman" panose="02020603050405020304" pitchFamily="18" charset="0"/>
                        </a:rPr>
                        <a:t>0.372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7000"/>
                        </a:lnSpc>
                        <a:spcBef>
                          <a:spcPts val="0"/>
                        </a:spcBef>
                        <a:spcAft>
                          <a:spcPts val="0"/>
                        </a:spcAft>
                      </a:pPr>
                      <a:r>
                        <a:rPr lang="en-US" sz="2800" kern="100">
                          <a:effectLst/>
                          <a:latin typeface="Times New Roman" panose="02020603050405020304" pitchFamily="18" charset="0"/>
                          <a:ea typeface="Aptos" panose="020B0004020202020204" pitchFamily="34" charset="0"/>
                          <a:cs typeface="Times New Roman" panose="02020603050405020304" pitchFamily="18" charset="0"/>
                        </a:rPr>
                        <a:t>0.002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7000"/>
                        </a:lnSpc>
                        <a:spcBef>
                          <a:spcPts val="0"/>
                        </a:spcBef>
                        <a:spcAft>
                          <a:spcPts val="0"/>
                        </a:spcAft>
                      </a:pPr>
                      <a:r>
                        <a:rPr lang="en-US" sz="2800" kern="100">
                          <a:effectLst/>
                          <a:latin typeface="Times New Roman" panose="02020603050405020304" pitchFamily="18" charset="0"/>
                          <a:ea typeface="Aptos" panose="020B0004020202020204" pitchFamily="34" charset="0"/>
                          <a:cs typeface="Times New Roman" panose="02020603050405020304" pitchFamily="18" charset="0"/>
                        </a:rPr>
                        <a:t>0.367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7000"/>
                        </a:lnSpc>
                        <a:spcBef>
                          <a:spcPts val="0"/>
                        </a:spcBef>
                        <a:spcAft>
                          <a:spcPts val="0"/>
                        </a:spcAft>
                      </a:pPr>
                      <a:r>
                        <a:rPr lang="en-US" sz="2800" kern="100">
                          <a:effectLst/>
                          <a:latin typeface="Times New Roman" panose="02020603050405020304" pitchFamily="18" charset="0"/>
                          <a:ea typeface="Aptos" panose="020B0004020202020204" pitchFamily="34" charset="0"/>
                          <a:cs typeface="Times New Roman" panose="02020603050405020304" pitchFamily="18" charset="0"/>
                        </a:rPr>
                        <a:t>0.376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70829816"/>
                  </a:ext>
                </a:extLst>
              </a:tr>
              <a:tr h="504684">
                <a:tc>
                  <a:txBody>
                    <a:bodyPr/>
                    <a:lstStyle/>
                    <a:p>
                      <a:pPr marL="0" marR="0" algn="l">
                        <a:lnSpc>
                          <a:spcPct val="107000"/>
                        </a:lnSpc>
                        <a:spcBef>
                          <a:spcPts val="0"/>
                        </a:spcBef>
                        <a:spcAft>
                          <a:spcPts val="0"/>
                        </a:spcAft>
                      </a:pPr>
                      <a:r>
                        <a:rPr lang="en-US" sz="2800" kern="100">
                          <a:effectLst/>
                          <a:latin typeface="Times New Roman" panose="02020603050405020304" pitchFamily="18" charset="0"/>
                          <a:ea typeface="Aptos" panose="020B0004020202020204" pitchFamily="34" charset="0"/>
                          <a:cs typeface="Times New Roman" panose="02020603050405020304" pitchFamily="18" charset="0"/>
                        </a:rPr>
                        <a:t>Intensity (A)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7000"/>
                        </a:lnSpc>
                        <a:spcBef>
                          <a:spcPts val="0"/>
                        </a:spcBef>
                        <a:spcAft>
                          <a:spcPts val="0"/>
                        </a:spcAft>
                      </a:pPr>
                      <a:r>
                        <a:rPr lang="en-US" sz="2800" kern="100">
                          <a:effectLst/>
                          <a:latin typeface="Times New Roman" panose="02020603050405020304" pitchFamily="18" charset="0"/>
                          <a:ea typeface="Aptos" panose="020B0004020202020204" pitchFamily="34" charset="0"/>
                          <a:cs typeface="Times New Roman" panose="02020603050405020304" pitchFamily="18" charset="0"/>
                        </a:rPr>
                        <a:t>0.55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7000"/>
                        </a:lnSpc>
                        <a:spcBef>
                          <a:spcPts val="0"/>
                        </a:spcBef>
                        <a:spcAft>
                          <a:spcPts val="0"/>
                        </a:spcAft>
                      </a:pPr>
                      <a:r>
                        <a:rPr lang="en-US" sz="2800" kern="100">
                          <a:effectLst/>
                          <a:latin typeface="Times New Roman" panose="02020603050405020304" pitchFamily="18" charset="0"/>
                          <a:ea typeface="Aptos" panose="020B0004020202020204" pitchFamily="34" charset="0"/>
                          <a:cs typeface="Times New Roman" panose="02020603050405020304" pitchFamily="18" charset="0"/>
                        </a:rPr>
                        <a:t>0.002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7000"/>
                        </a:lnSpc>
                        <a:spcBef>
                          <a:spcPts val="0"/>
                        </a:spcBef>
                        <a:spcAft>
                          <a:spcPts val="0"/>
                        </a:spcAft>
                      </a:pPr>
                      <a:r>
                        <a:rPr lang="en-US" sz="2800" kern="100">
                          <a:effectLst/>
                          <a:latin typeface="Times New Roman" panose="02020603050405020304" pitchFamily="18" charset="0"/>
                          <a:ea typeface="Aptos" panose="020B0004020202020204" pitchFamily="34" charset="0"/>
                          <a:cs typeface="Times New Roman" panose="02020603050405020304" pitchFamily="18" charset="0"/>
                        </a:rPr>
                        <a:t>0.547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7000"/>
                        </a:lnSpc>
                        <a:spcBef>
                          <a:spcPts val="0"/>
                        </a:spcBef>
                        <a:spcAft>
                          <a:spcPts val="0"/>
                        </a:spcAft>
                      </a:pPr>
                      <a:r>
                        <a:rPr lang="en-US" sz="2800" kern="100">
                          <a:effectLst/>
                          <a:latin typeface="Times New Roman" panose="02020603050405020304" pitchFamily="18" charset="0"/>
                          <a:ea typeface="Aptos" panose="020B0004020202020204" pitchFamily="34" charset="0"/>
                          <a:cs typeface="Times New Roman" panose="02020603050405020304" pitchFamily="18" charset="0"/>
                        </a:rPr>
                        <a:t>0.553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29510751"/>
                  </a:ext>
                </a:extLst>
              </a:tr>
              <a:tr h="979785">
                <a:tc>
                  <a:txBody>
                    <a:bodyPr/>
                    <a:lstStyle/>
                    <a:p>
                      <a:pPr marL="0" marR="0" algn="l">
                        <a:lnSpc>
                          <a:spcPct val="107000"/>
                        </a:lnSpc>
                        <a:spcBef>
                          <a:spcPts val="0"/>
                        </a:spcBef>
                        <a:spcAft>
                          <a:spcPts val="0"/>
                        </a:spcAft>
                      </a:pPr>
                      <a:r>
                        <a:rPr lang="en-US" sz="2800" kern="100">
                          <a:effectLst/>
                          <a:latin typeface="Times New Roman" panose="02020603050405020304" pitchFamily="18" charset="0"/>
                          <a:ea typeface="Aptos" panose="020B0004020202020204" pitchFamily="34" charset="0"/>
                          <a:cs typeface="Times New Roman" panose="02020603050405020304" pitchFamily="18" charset="0"/>
                        </a:rPr>
                        <a:t>Observations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endParaRPr lang="en-US" sz="2800" kern="100">
                        <a:effectLst/>
                        <a:latin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endParaRPr lang="en-US" sz="2800" kern="100">
                        <a:effectLst/>
                        <a:latin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7000"/>
                        </a:lnSpc>
                        <a:spcBef>
                          <a:spcPts val="0"/>
                        </a:spcBef>
                        <a:spcAft>
                          <a:spcPts val="0"/>
                        </a:spcAft>
                      </a:pP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N=17080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endParaRPr lang="en-US" sz="2800" kern="100" dirty="0">
                        <a:effectLst/>
                        <a:latin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8379917"/>
                  </a:ext>
                </a:extLst>
              </a:tr>
            </a:tbl>
          </a:graphicData>
        </a:graphic>
      </p:graphicFrame>
      <p:sp>
        <p:nvSpPr>
          <p:cNvPr id="9" name="TextBox 8">
            <a:extLst>
              <a:ext uri="{FF2B5EF4-FFF2-40B4-BE49-F238E27FC236}">
                <a16:creationId xmlns:a16="http://schemas.microsoft.com/office/drawing/2014/main" id="{497A4501-E954-AD1D-0325-7D2D8283EAB1}"/>
              </a:ext>
            </a:extLst>
          </p:cNvPr>
          <p:cNvSpPr txBox="1"/>
          <p:nvPr/>
        </p:nvSpPr>
        <p:spPr>
          <a:xfrm>
            <a:off x="160240" y="4788441"/>
            <a:ext cx="5049190" cy="584775"/>
          </a:xfrm>
          <a:prstGeom prst="rect">
            <a:avLst/>
          </a:prstGeom>
          <a:noFill/>
        </p:spPr>
        <p:txBody>
          <a:bodyPr wrap="square" rtlCol="0">
            <a:spAutoFit/>
          </a:bodyPr>
          <a:lstStyle/>
          <a:p>
            <a:r>
              <a:rPr lang="en-US" sz="3200" dirty="0"/>
              <a:t>Computed from KDHS, 2022</a:t>
            </a:r>
          </a:p>
        </p:txBody>
      </p:sp>
    </p:spTree>
    <p:extLst>
      <p:ext uri="{BB962C8B-B14F-4D97-AF65-F5344CB8AC3E}">
        <p14:creationId xmlns:p14="http://schemas.microsoft.com/office/powerpoint/2010/main" val="4175046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679" y="70616"/>
            <a:ext cx="10515600" cy="699239"/>
          </a:xfrm>
        </p:spPr>
        <p:txBody>
          <a:bodyPr/>
          <a:lstStyle/>
          <a:p>
            <a:r>
              <a:rPr lang="en-ZA" sz="3600" b="1" dirty="0">
                <a:solidFill>
                  <a:schemeClr val="accent5">
                    <a:lumMod val="75000"/>
                  </a:schemeClr>
                </a:solidFill>
                <a:latin typeface="Times New Roman" panose="02020603050405020304" pitchFamily="18" charset="0"/>
                <a:cs typeface="Times New Roman" panose="02020603050405020304" pitchFamily="18" charset="0"/>
              </a:rPr>
              <a:t>Multidimension poverty  conceptualisation</a:t>
            </a:r>
          </a:p>
        </p:txBody>
      </p:sp>
      <p:sp>
        <p:nvSpPr>
          <p:cNvPr id="3" name="Content Placeholder 2"/>
          <p:cNvSpPr>
            <a:spLocks noGrp="1"/>
          </p:cNvSpPr>
          <p:nvPr>
            <p:ph idx="1"/>
          </p:nvPr>
        </p:nvSpPr>
        <p:spPr>
          <a:xfrm>
            <a:off x="335360" y="769854"/>
            <a:ext cx="10657623" cy="5040777"/>
          </a:xfrm>
        </p:spPr>
        <p:txBody>
          <a:bodyPr>
            <a:normAutofit fontScale="92500" lnSpcReduction="20000"/>
          </a:bodyPr>
          <a:lstStyle/>
          <a:p>
            <a:pPr marL="0" marR="0" lvl="0" indent="0" algn="l" defTabSz="914400" rtl="0" eaLnBrk="1" fontAlgn="auto" latinLnBrk="0" hangingPunct="1">
              <a:lnSpc>
                <a:spcPct val="90000"/>
              </a:lnSpc>
              <a:spcBef>
                <a:spcPts val="1000"/>
              </a:spcBef>
              <a:spcAft>
                <a:spcPts val="0"/>
              </a:spcAft>
              <a:buClrTx/>
              <a:buSzTx/>
              <a:buNone/>
              <a:tabLst/>
              <a:defRPr/>
            </a:pPr>
            <a:endParaRPr lang="en-US" sz="3200" noProof="0" dirty="0">
              <a:solidFill>
                <a:prstClr val="black"/>
              </a:solidFill>
              <a:latin typeface="Arial Narrow" panose="020B0606020202030204" pitchFamily="34" charset="0"/>
            </a:endParaRPr>
          </a:p>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Rationale for Multidimensional Poverty Assessment </a:t>
            </a:r>
          </a:p>
          <a:p>
            <a:pPr lvl="1">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Observations from participatory studies reveal that </a:t>
            </a:r>
            <a:r>
              <a:rPr lang="en-US" b="0" i="0" dirty="0">
                <a:solidFill>
                  <a:srgbClr val="000000"/>
                </a:solidFill>
                <a:effectLst/>
                <a:latin typeface="Times New Roman" panose="02020603050405020304" pitchFamily="18" charset="0"/>
                <a:cs typeface="Times New Roman" panose="02020603050405020304" pitchFamily="18" charset="0"/>
              </a:rPr>
              <a:t>people in poverty described their experience as one of multiple deprivations</a:t>
            </a:r>
            <a:endParaRPr lang="en-US" dirty="0">
              <a:latin typeface="Times New Roman" panose="02020603050405020304" pitchFamily="18" charset="0"/>
              <a:cs typeface="Times New Roman" panose="02020603050405020304" pitchFamily="18" charset="0"/>
            </a:endParaRPr>
          </a:p>
          <a:p>
            <a:pPr marL="457200" lvl="1" indent="0">
              <a:buNone/>
            </a:pPr>
            <a:endParaRPr lang="en-US"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To enhance our understanding of poverty to inform action</a:t>
            </a:r>
          </a:p>
          <a:p>
            <a:pPr lvl="2">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Complements monetary measures of poverty to create a more comprehensive picture of poverty</a:t>
            </a:r>
          </a:p>
          <a:p>
            <a:pPr lvl="2">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Projects also the intensity of poverty – the average share of weighted deprivations faced by poor people.</a:t>
            </a:r>
          </a:p>
          <a:p>
            <a:pPr lvl="2">
              <a:buFont typeface="Courier New" panose="02070309020205020404" pitchFamily="49" charset="0"/>
              <a:buChar char="o"/>
            </a:pPr>
            <a:r>
              <a:rPr lang="en-US" sz="2400" b="0" i="0" dirty="0">
                <a:solidFill>
                  <a:srgbClr val="000000"/>
                </a:solidFill>
                <a:effectLst/>
                <a:latin typeface="Times New Roman" panose="02020603050405020304" pitchFamily="18" charset="0"/>
                <a:cs typeface="Times New Roman" panose="02020603050405020304" pitchFamily="18" charset="0"/>
              </a:rPr>
              <a:t>Multidimensional Poverty Index (MPIs) go beyond dashboards to </a:t>
            </a:r>
            <a:r>
              <a:rPr lang="en-US" sz="2400" b="0" i="0" dirty="0">
                <a:solidFill>
                  <a:srgbClr val="000000"/>
                </a:solidFill>
                <a:effectLst/>
                <a:latin typeface="Unitext"/>
              </a:rPr>
              <a:t>shed light on different combinations of poverty being experienced simultaneously </a:t>
            </a:r>
            <a:endParaRPr lang="en-US" sz="2400" dirty="0">
              <a:latin typeface="Times New Roman" panose="02020603050405020304" pitchFamily="18" charset="0"/>
              <a:cs typeface="Times New Roman" panose="02020603050405020304" pitchFamily="18" charset="0"/>
            </a:endParaRPr>
          </a:p>
          <a:p>
            <a:pPr marL="457200" lvl="1" indent="0">
              <a:buNone/>
            </a:pPr>
            <a:endParaRPr lang="en-US"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600" b="0" i="0" dirty="0">
                <a:solidFill>
                  <a:srgbClr val="000000"/>
                </a:solidFill>
                <a:effectLst/>
                <a:latin typeface="Times New Roman" panose="02020603050405020304" pitchFamily="18" charset="0"/>
                <a:cs typeface="Times New Roman" panose="02020603050405020304" pitchFamily="18" charset="0"/>
              </a:rPr>
              <a:t>To reveal poverty which would otherwise be hidden and address it</a:t>
            </a:r>
          </a:p>
          <a:p>
            <a:pPr marL="457200" lvl="1" indent="0">
              <a:buNone/>
            </a:pPr>
            <a:endParaRPr lang="en-US" sz="2600" b="0" i="0" dirty="0">
              <a:solidFill>
                <a:srgbClr val="000000"/>
              </a:solidFill>
              <a:effectLst/>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600" dirty="0">
                <a:solidFill>
                  <a:srgbClr val="000000"/>
                </a:solidFill>
                <a:latin typeface="Times New Roman" panose="02020603050405020304" pitchFamily="18" charset="0"/>
                <a:cs typeface="Times New Roman" panose="02020603050405020304" pitchFamily="18" charset="0"/>
              </a:rPr>
              <a:t>Internationally </a:t>
            </a:r>
            <a:r>
              <a:rPr lang="en-US" sz="2600" dirty="0" err="1">
                <a:solidFill>
                  <a:srgbClr val="000000"/>
                </a:solidFill>
                <a:latin typeface="Times New Roman" panose="02020603050405020304" pitchFamily="18" charset="0"/>
                <a:cs typeface="Times New Roman" panose="02020603050405020304" pitchFamily="18" charset="0"/>
              </a:rPr>
              <a:t>recognised</a:t>
            </a:r>
            <a:r>
              <a:rPr lang="en-US" sz="2600" dirty="0">
                <a:solidFill>
                  <a:srgbClr val="000000"/>
                </a:solidFill>
                <a:latin typeface="Times New Roman" panose="02020603050405020304" pitchFamily="18" charset="0"/>
                <a:cs typeface="Times New Roman" panose="02020603050405020304" pitchFamily="18" charset="0"/>
              </a:rPr>
              <a:t> approach</a:t>
            </a:r>
            <a:endParaRPr lang="en-US"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ZA" sz="2800" dirty="0">
              <a:latin typeface="Times New Roman" panose="02020603050405020304" pitchFamily="18" charset="0"/>
              <a:cs typeface="Times New Roman" panose="02020603050405020304" pitchFamily="18" charset="0"/>
            </a:endParaRPr>
          </a:p>
          <a:p>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Tree>
    <p:extLst>
      <p:ext uri="{BB962C8B-B14F-4D97-AF65-F5344CB8AC3E}">
        <p14:creationId xmlns:p14="http://schemas.microsoft.com/office/powerpoint/2010/main" val="3168708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 calcmode="lin" valueType="num">
                                      <p:cBhvr additive="base">
                                        <p:cTn id="1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 calcmode="lin" valueType="num">
                                      <p:cBhvr additive="base">
                                        <p:cTn id="1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 calcmode="lin" valueType="num">
                                      <p:cBhvr additive="base">
                                        <p:cTn id="2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99" y="30804"/>
            <a:ext cx="9675189" cy="580804"/>
          </a:xfrm>
        </p:spPr>
        <p:txBody>
          <a:bodyPr>
            <a:normAutofit/>
          </a:bodyPr>
          <a:lstStyle/>
          <a:p>
            <a:r>
              <a:rPr lang="en-US" sz="3200" b="1" dirty="0">
                <a:solidFill>
                  <a:schemeClr val="accent5">
                    <a:lumMod val="75000"/>
                  </a:schemeClr>
                </a:solidFill>
                <a:latin typeface="Times New Roman" panose="02020603050405020304" pitchFamily="18" charset="0"/>
                <a:cs typeface="Times New Roman" panose="02020603050405020304" pitchFamily="18" charset="0"/>
              </a:rPr>
              <a:t> KEY RESULTS –FOR CHILDREN UNDERFIVES </a:t>
            </a:r>
            <a:endParaRPr lang="en-ZA" sz="32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093296"/>
            <a:ext cx="10148642" cy="58921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160240" y="908720"/>
            <a:ext cx="11025000" cy="5040560"/>
          </a:xfrm>
        </p:spPr>
        <p:txBody>
          <a:bodyP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3200"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pic>
        <p:nvPicPr>
          <p:cNvPr id="7" name="Picture 6" descr="A graph of blue bars with white text&#10;&#10;Description automatically generated">
            <a:extLst>
              <a:ext uri="{FF2B5EF4-FFF2-40B4-BE49-F238E27FC236}">
                <a16:creationId xmlns:a16="http://schemas.microsoft.com/office/drawing/2014/main" id="{60BE784E-2A69-EBF4-8B42-EB14537944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21843" y="903951"/>
            <a:ext cx="7726695" cy="5362930"/>
          </a:xfrm>
          <a:prstGeom prst="rect">
            <a:avLst/>
          </a:prstGeom>
        </p:spPr>
      </p:pic>
    </p:spTree>
    <p:extLst>
      <p:ext uri="{BB962C8B-B14F-4D97-AF65-F5344CB8AC3E}">
        <p14:creationId xmlns:p14="http://schemas.microsoft.com/office/powerpoint/2010/main" val="18701925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99" y="30804"/>
            <a:ext cx="9675189" cy="580804"/>
          </a:xfrm>
        </p:spPr>
        <p:txBody>
          <a:bodyPr>
            <a:normAutofit/>
          </a:bodyPr>
          <a:lstStyle/>
          <a:p>
            <a:r>
              <a:rPr lang="en-US" sz="3200" b="1" dirty="0">
                <a:solidFill>
                  <a:schemeClr val="accent5">
                    <a:lumMod val="75000"/>
                  </a:schemeClr>
                </a:solidFill>
                <a:latin typeface="Times New Roman" panose="02020603050405020304" pitchFamily="18" charset="0"/>
                <a:cs typeface="Times New Roman" panose="02020603050405020304" pitchFamily="18" charset="0"/>
              </a:rPr>
              <a:t> KEY RESULTS –FOR CHILDREN UNDERFIVES </a:t>
            </a:r>
            <a:endParaRPr lang="en-ZA" sz="32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246392"/>
            <a:ext cx="10148642" cy="436122"/>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160240" y="908720"/>
            <a:ext cx="11025000" cy="5040560"/>
          </a:xfrm>
        </p:spPr>
        <p:txBody>
          <a:bodyP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3200"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pic>
        <p:nvPicPr>
          <p:cNvPr id="5" name="Picture 4" descr="A pie chart with different colored circles&#10;&#10;Description automatically generated">
            <a:extLst>
              <a:ext uri="{FF2B5EF4-FFF2-40B4-BE49-F238E27FC236}">
                <a16:creationId xmlns:a16="http://schemas.microsoft.com/office/drawing/2014/main" id="{B2A43A4F-8F27-929E-6998-224EED1CE96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82586" y="692696"/>
            <a:ext cx="7461519" cy="5472608"/>
          </a:xfrm>
          <a:prstGeom prst="rect">
            <a:avLst/>
          </a:prstGeom>
        </p:spPr>
      </p:pic>
    </p:spTree>
    <p:extLst>
      <p:ext uri="{BB962C8B-B14F-4D97-AF65-F5344CB8AC3E}">
        <p14:creationId xmlns:p14="http://schemas.microsoft.com/office/powerpoint/2010/main" val="32110110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99" y="30804"/>
            <a:ext cx="9675189" cy="580804"/>
          </a:xfrm>
        </p:spPr>
        <p:txBody>
          <a:bodyPr>
            <a:normAutofit/>
          </a:bodyPr>
          <a:lstStyle/>
          <a:p>
            <a:r>
              <a:rPr lang="en-US" sz="3200" b="1" dirty="0">
                <a:solidFill>
                  <a:schemeClr val="accent5">
                    <a:lumMod val="75000"/>
                  </a:schemeClr>
                </a:solidFill>
                <a:latin typeface="Times New Roman" panose="02020603050405020304" pitchFamily="18" charset="0"/>
                <a:cs typeface="Times New Roman" panose="02020603050405020304" pitchFamily="18" charset="0"/>
              </a:rPr>
              <a:t> KEY RESULTS –FOR CHILDREN UNDERFIVES </a:t>
            </a:r>
            <a:endParaRPr lang="en-ZA" sz="32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246392"/>
            <a:ext cx="10148642" cy="436122"/>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160240" y="908720"/>
            <a:ext cx="11025000" cy="5040560"/>
          </a:xfrm>
        </p:spPr>
        <p:txBody>
          <a:bodyP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3200"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pic>
        <p:nvPicPr>
          <p:cNvPr id="6" name="Picture 5" descr="A graph showing poverty by residence&#10;&#10;Description automatically generated">
            <a:extLst>
              <a:ext uri="{FF2B5EF4-FFF2-40B4-BE49-F238E27FC236}">
                <a16:creationId xmlns:a16="http://schemas.microsoft.com/office/drawing/2014/main" id="{41F4E3D7-29C1-A336-33E1-910D012B358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83529" y="1049612"/>
            <a:ext cx="6291084" cy="5033782"/>
          </a:xfrm>
          <a:prstGeom prst="rect">
            <a:avLst/>
          </a:prstGeom>
        </p:spPr>
      </p:pic>
    </p:spTree>
    <p:extLst>
      <p:ext uri="{BB962C8B-B14F-4D97-AF65-F5344CB8AC3E}">
        <p14:creationId xmlns:p14="http://schemas.microsoft.com/office/powerpoint/2010/main" val="40451531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99" y="30804"/>
            <a:ext cx="9675189" cy="580804"/>
          </a:xfrm>
        </p:spPr>
        <p:txBody>
          <a:bodyPr>
            <a:normAutofit/>
          </a:bodyPr>
          <a:lstStyle/>
          <a:p>
            <a:r>
              <a:rPr lang="en-US" sz="3200" b="1" dirty="0">
                <a:solidFill>
                  <a:schemeClr val="accent5">
                    <a:lumMod val="75000"/>
                  </a:schemeClr>
                </a:solidFill>
                <a:latin typeface="Times New Roman" panose="02020603050405020304" pitchFamily="18" charset="0"/>
                <a:cs typeface="Times New Roman" panose="02020603050405020304" pitchFamily="18" charset="0"/>
              </a:rPr>
              <a:t> KEY RESULTS –FOR CHILDREN UNDERFIVES </a:t>
            </a:r>
            <a:endParaRPr lang="en-ZA" sz="32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453336"/>
            <a:ext cx="10148642" cy="2291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522860" y="764704"/>
            <a:ext cx="10973740" cy="5400600"/>
          </a:xfrm>
        </p:spPr>
        <p:txBody>
          <a:bodyP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3200"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pic>
        <p:nvPicPr>
          <p:cNvPr id="23" name="Picture 22" descr="A graph of poverty&#10;&#10;Description automatically generated">
            <a:extLst>
              <a:ext uri="{FF2B5EF4-FFF2-40B4-BE49-F238E27FC236}">
                <a16:creationId xmlns:a16="http://schemas.microsoft.com/office/drawing/2014/main" id="{C8EEE740-E2F3-F41E-D031-C2065E0224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74013" y="831831"/>
            <a:ext cx="5400600" cy="5546416"/>
          </a:xfrm>
          <a:prstGeom prst="rect">
            <a:avLst/>
          </a:prstGeom>
        </p:spPr>
      </p:pic>
    </p:spTree>
    <p:extLst>
      <p:ext uri="{BB962C8B-B14F-4D97-AF65-F5344CB8AC3E}">
        <p14:creationId xmlns:p14="http://schemas.microsoft.com/office/powerpoint/2010/main" val="6171403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D21A6-7775-9043-8E53-B0D78DF54146}"/>
              </a:ext>
            </a:extLst>
          </p:cNvPr>
          <p:cNvSpPr>
            <a:spLocks noGrp="1"/>
          </p:cNvSpPr>
          <p:nvPr>
            <p:ph type="title"/>
          </p:nvPr>
        </p:nvSpPr>
        <p:spPr/>
        <p:txBody>
          <a:bodyPr/>
          <a:lstStyle/>
          <a:p>
            <a:endParaRPr lang="en-US"/>
          </a:p>
        </p:txBody>
      </p:sp>
      <p:sp>
        <p:nvSpPr>
          <p:cNvPr id="4" name="Rectangle 8">
            <a:extLst>
              <a:ext uri="{FF2B5EF4-FFF2-40B4-BE49-F238E27FC236}">
                <a16:creationId xmlns:a16="http://schemas.microsoft.com/office/drawing/2014/main" id="{844035FC-503C-CF49-AD8F-318B172EF952}"/>
              </a:ext>
            </a:extLst>
          </p:cNvPr>
          <p:cNvSpPr>
            <a:spLocks noChangeArrowheads="1"/>
          </p:cNvSpPr>
          <p:nvPr/>
        </p:nvSpPr>
        <p:spPr bwMode="auto">
          <a:xfrm>
            <a:off x="0" y="1"/>
            <a:ext cx="12192000" cy="333375"/>
          </a:xfrm>
          <a:prstGeom prst="rect">
            <a:avLst/>
          </a:prstGeom>
          <a:solidFill>
            <a:schemeClr val="accent5">
              <a:lumMod val="75000"/>
            </a:schemeClr>
          </a:solidFill>
          <a:ln>
            <a:noFill/>
          </a:ln>
          <a:effectLst/>
        </p:spPr>
        <p:txBody>
          <a:bodyPr wrap="none" anchor="ctr"/>
          <a:lstStyle/>
          <a:p>
            <a:endParaRPr lang="en-US"/>
          </a:p>
        </p:txBody>
      </p:sp>
      <p:pic>
        <p:nvPicPr>
          <p:cNvPr id="5" name="Picture 9" descr="shadow">
            <a:extLst>
              <a:ext uri="{FF2B5EF4-FFF2-40B4-BE49-F238E27FC236}">
                <a16:creationId xmlns:a16="http://schemas.microsoft.com/office/drawing/2014/main" id="{87BAF67F-5B8D-0648-AB06-FD363D6595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3376"/>
            <a:ext cx="12192000" cy="2063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BG">
            <a:extLst>
              <a:ext uri="{FF2B5EF4-FFF2-40B4-BE49-F238E27FC236}">
                <a16:creationId xmlns:a16="http://schemas.microsoft.com/office/drawing/2014/main" id="{E09EC454-5AFE-0441-9406-6DE8EAFF4C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84" y="363674"/>
            <a:ext cx="1219200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0" descr="shadow">
            <a:extLst>
              <a:ext uri="{FF2B5EF4-FFF2-40B4-BE49-F238E27FC236}">
                <a16:creationId xmlns:a16="http://schemas.microsoft.com/office/drawing/2014/main" id="{1E6CC026-5C7D-1E47-BF00-30EB83A8E3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3376"/>
            <a:ext cx="12192000" cy="20637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5341D97F-E25E-734C-88C1-4AA6FA06B562}"/>
              </a:ext>
            </a:extLst>
          </p:cNvPr>
          <p:cNvSpPr txBox="1">
            <a:spLocks/>
          </p:cNvSpPr>
          <p:nvPr/>
        </p:nvSpPr>
        <p:spPr>
          <a:xfrm>
            <a:off x="705156" y="1287607"/>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ZA" dirty="0"/>
          </a:p>
          <a:p>
            <a:pPr marL="457200" lvl="1" indent="0" algn="ctr">
              <a:buFont typeface="Arial" panose="020B0604020202020204" pitchFamily="34" charset="0"/>
              <a:buNone/>
            </a:pPr>
            <a:r>
              <a:rPr lang="en-ZA" sz="3600" dirty="0"/>
              <a:t>YYY</a:t>
            </a:r>
            <a:br>
              <a:rPr lang="en-ZA" sz="3600" dirty="0"/>
            </a:br>
            <a:r>
              <a:rPr lang="en-ZA" sz="3600" dirty="0"/>
              <a:t>ZZZZ</a:t>
            </a:r>
            <a:endParaRPr lang="en-ZA" dirty="0"/>
          </a:p>
          <a:p>
            <a:pPr marL="457200" lvl="1" indent="0" algn="ctr">
              <a:buFont typeface="Arial" panose="020B0604020202020204" pitchFamily="34" charset="0"/>
              <a:buNone/>
            </a:pPr>
            <a:endParaRPr lang="en-ZA" dirty="0"/>
          </a:p>
        </p:txBody>
      </p:sp>
      <p:grpSp>
        <p:nvGrpSpPr>
          <p:cNvPr id="15" name="Group 14">
            <a:extLst>
              <a:ext uri="{FF2B5EF4-FFF2-40B4-BE49-F238E27FC236}">
                <a16:creationId xmlns:a16="http://schemas.microsoft.com/office/drawing/2014/main" id="{DFDD94B8-677F-4FED-A24E-AA48D4EA001F}"/>
              </a:ext>
            </a:extLst>
          </p:cNvPr>
          <p:cNvGrpSpPr/>
          <p:nvPr/>
        </p:nvGrpSpPr>
        <p:grpSpPr>
          <a:xfrm>
            <a:off x="1188390" y="5793636"/>
            <a:ext cx="10148642" cy="888878"/>
            <a:chOff x="1852014" y="5857034"/>
            <a:chExt cx="10148642" cy="888878"/>
          </a:xfrm>
        </p:grpSpPr>
        <p:pic>
          <p:nvPicPr>
            <p:cNvPr id="22" name="Picture 21">
              <a:extLst>
                <a:ext uri="{FF2B5EF4-FFF2-40B4-BE49-F238E27FC236}">
                  <a16:creationId xmlns:a16="http://schemas.microsoft.com/office/drawing/2014/main" id="{BF876F2D-E7C3-234A-BBC8-4CC2C38F2050}"/>
                </a:ext>
              </a:extLst>
            </p:cNvPr>
            <p:cNvPicPr>
              <a:picLocks noChangeAspect="1"/>
            </p:cNvPicPr>
            <p:nvPr/>
          </p:nvPicPr>
          <p:blipFill>
            <a:blip r:embed="rId5"/>
            <a:stretch>
              <a:fillRect/>
            </a:stretch>
          </p:blipFill>
          <p:spPr>
            <a:xfrm>
              <a:off x="11017089" y="5877272"/>
              <a:ext cx="983567" cy="868640"/>
            </a:xfrm>
            <a:prstGeom prst="rect">
              <a:avLst/>
            </a:prstGeom>
          </p:spPr>
        </p:pic>
        <p:grpSp>
          <p:nvGrpSpPr>
            <p:cNvPr id="14" name="Group 13">
              <a:extLst>
                <a:ext uri="{FF2B5EF4-FFF2-40B4-BE49-F238E27FC236}">
                  <a16:creationId xmlns:a16="http://schemas.microsoft.com/office/drawing/2014/main" id="{6345C7D4-4C1B-4B47-B45E-60C301CEA6AE}"/>
                </a:ext>
              </a:extLst>
            </p:cNvPr>
            <p:cNvGrpSpPr/>
            <p:nvPr/>
          </p:nvGrpSpPr>
          <p:grpSpPr>
            <a:xfrm>
              <a:off x="1852014" y="5857034"/>
              <a:ext cx="8924506" cy="861358"/>
              <a:chOff x="1852014" y="5857034"/>
              <a:chExt cx="8924506" cy="861358"/>
            </a:xfrm>
          </p:grpSpPr>
          <p:pic>
            <p:nvPicPr>
              <p:cNvPr id="20" name="Picture 5" descr="UCTtransparent_round_logo">
                <a:extLst>
                  <a:ext uri="{FF2B5EF4-FFF2-40B4-BE49-F238E27FC236}">
                    <a16:creationId xmlns:a16="http://schemas.microsoft.com/office/drawing/2014/main" id="{8C021A32-70D8-0348-B3DD-46FE5A400DA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D2F2CB84-6F14-1545-B87F-4DB0BB8F018B}"/>
                  </a:ext>
                </a:extLst>
              </p:cNvPr>
              <p:cNvPicPr>
                <a:picLocks noChangeAspect="1"/>
              </p:cNvPicPr>
              <p:nvPr/>
            </p:nvPicPr>
            <p:blipFill>
              <a:blip r:embed="rId7"/>
              <a:stretch>
                <a:fillRect/>
              </a:stretch>
            </p:blipFill>
            <p:spPr>
              <a:xfrm>
                <a:off x="8950955" y="5866399"/>
                <a:ext cx="745445" cy="802690"/>
              </a:xfrm>
              <a:prstGeom prst="rect">
                <a:avLst/>
              </a:prstGeom>
            </p:spPr>
          </p:pic>
          <p:pic>
            <p:nvPicPr>
              <p:cNvPr id="23" name="Picture 22">
                <a:extLst>
                  <a:ext uri="{FF2B5EF4-FFF2-40B4-BE49-F238E27FC236}">
                    <a16:creationId xmlns:a16="http://schemas.microsoft.com/office/drawing/2014/main" id="{B7B41B90-BC03-7047-9E20-48B4E3D2AADB}"/>
                  </a:ext>
                </a:extLst>
              </p:cNvPr>
              <p:cNvPicPr>
                <a:picLocks noChangeAspect="1"/>
              </p:cNvPicPr>
              <p:nvPr/>
            </p:nvPicPr>
            <p:blipFill>
              <a:blip r:embed="rId8"/>
              <a:stretch>
                <a:fillRect/>
              </a:stretch>
            </p:blipFill>
            <p:spPr>
              <a:xfrm>
                <a:off x="9994760" y="5866399"/>
                <a:ext cx="781760" cy="802690"/>
              </a:xfrm>
              <a:prstGeom prst="rect">
                <a:avLst/>
              </a:prstGeom>
            </p:spPr>
          </p:pic>
          <p:pic>
            <p:nvPicPr>
              <p:cNvPr id="24" name="Picture 7" descr="A close up of a logo&#10;&#10;Description automatically generated">
                <a:extLst>
                  <a:ext uri="{FF2B5EF4-FFF2-40B4-BE49-F238E27FC236}">
                    <a16:creationId xmlns:a16="http://schemas.microsoft.com/office/drawing/2014/main" id="{2C7AE4C2-188D-8045-9E86-4F539510310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Logo&#10;&#10;Description automatically generated with low confidence">
                <a:extLst>
                  <a:ext uri="{FF2B5EF4-FFF2-40B4-BE49-F238E27FC236}">
                    <a16:creationId xmlns:a16="http://schemas.microsoft.com/office/drawing/2014/main" id="{10BCB011-95B2-F549-A79C-36E18262531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6" name="Picture 25" descr="Logo&#10;&#10;Description automatically generated">
                <a:extLst>
                  <a:ext uri="{FF2B5EF4-FFF2-40B4-BE49-F238E27FC236}">
                    <a16:creationId xmlns:a16="http://schemas.microsoft.com/office/drawing/2014/main" id="{E198B503-9C90-D24C-9B66-E0936E2C30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pic>
        <p:nvPicPr>
          <p:cNvPr id="17" name="Picture 10" descr="BG">
            <a:extLst>
              <a:ext uri="{FF2B5EF4-FFF2-40B4-BE49-F238E27FC236}">
                <a16:creationId xmlns:a16="http://schemas.microsoft.com/office/drawing/2014/main" id="{9C8482C2-CE46-4A56-9A94-279A62B83C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84" y="363673"/>
            <a:ext cx="12192000" cy="5003555"/>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Group 38">
            <a:extLst>
              <a:ext uri="{FF2B5EF4-FFF2-40B4-BE49-F238E27FC236}">
                <a16:creationId xmlns:a16="http://schemas.microsoft.com/office/drawing/2014/main" id="{8C33BCA4-2CF8-4390-9A81-D75995DAA5C2}"/>
              </a:ext>
            </a:extLst>
          </p:cNvPr>
          <p:cNvGrpSpPr/>
          <p:nvPr/>
        </p:nvGrpSpPr>
        <p:grpSpPr>
          <a:xfrm>
            <a:off x="5962956" y="1177302"/>
            <a:ext cx="5014386" cy="3403825"/>
            <a:chOff x="274706" y="1116676"/>
            <a:chExt cx="4927302" cy="1609761"/>
          </a:xfrm>
        </p:grpSpPr>
        <p:sp>
          <p:nvSpPr>
            <p:cNvPr id="40" name="TextBox 39">
              <a:extLst>
                <a:ext uri="{FF2B5EF4-FFF2-40B4-BE49-F238E27FC236}">
                  <a16:creationId xmlns:a16="http://schemas.microsoft.com/office/drawing/2014/main" id="{BD6CA6CF-2DAD-4DD3-9FE5-C3F78BCCC817}"/>
                </a:ext>
              </a:extLst>
            </p:cNvPr>
            <p:cNvSpPr txBox="1"/>
            <p:nvPr/>
          </p:nvSpPr>
          <p:spPr>
            <a:xfrm>
              <a:off x="711302" y="1116676"/>
              <a:ext cx="2071735" cy="338554"/>
            </a:xfrm>
            <a:prstGeom prst="rect">
              <a:avLst/>
            </a:prstGeom>
            <a:noFill/>
          </p:spPr>
          <p:txBody>
            <a:bodyPr wrap="square" rtlCol="0">
              <a:spAutoFit/>
            </a:bodyPr>
            <a:lstStyle/>
            <a:p>
              <a:r>
                <a:rPr lang="en-ZA" sz="1600" b="1" dirty="0"/>
                <a:t> www.aceir.uct.ac.za</a:t>
              </a:r>
            </a:p>
          </p:txBody>
        </p:sp>
        <p:pic>
          <p:nvPicPr>
            <p:cNvPr id="41" name="Picture 40" descr="Icon&#10;&#10;Description automatically generated">
              <a:extLst>
                <a:ext uri="{FF2B5EF4-FFF2-40B4-BE49-F238E27FC236}">
                  <a16:creationId xmlns:a16="http://schemas.microsoft.com/office/drawing/2014/main" id="{972B13F2-388E-4AFE-93DC-698BC0E7C5E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51302" y="1131050"/>
              <a:ext cx="360000" cy="360000"/>
            </a:xfrm>
            <a:prstGeom prst="rect">
              <a:avLst/>
            </a:prstGeom>
          </p:spPr>
        </p:pic>
        <p:sp>
          <p:nvSpPr>
            <p:cNvPr id="42" name="TextBox 41">
              <a:extLst>
                <a:ext uri="{FF2B5EF4-FFF2-40B4-BE49-F238E27FC236}">
                  <a16:creationId xmlns:a16="http://schemas.microsoft.com/office/drawing/2014/main" id="{18ECFF95-F4DF-4CFE-9663-E12D1CB2E935}"/>
                </a:ext>
              </a:extLst>
            </p:cNvPr>
            <p:cNvSpPr txBox="1"/>
            <p:nvPr/>
          </p:nvSpPr>
          <p:spPr>
            <a:xfrm>
              <a:off x="711302" y="1490771"/>
              <a:ext cx="2071735" cy="338554"/>
            </a:xfrm>
            <a:prstGeom prst="rect">
              <a:avLst/>
            </a:prstGeom>
            <a:noFill/>
          </p:spPr>
          <p:txBody>
            <a:bodyPr wrap="square" rtlCol="0">
              <a:spAutoFit/>
            </a:bodyPr>
            <a:lstStyle/>
            <a:p>
              <a:r>
                <a:rPr lang="en-ZA" sz="1600" b="1" dirty="0"/>
                <a:t> @ARUA_ACEIR</a:t>
              </a:r>
            </a:p>
          </p:txBody>
        </p:sp>
        <p:pic>
          <p:nvPicPr>
            <p:cNvPr id="43" name="Picture 42">
              <a:extLst>
                <a:ext uri="{FF2B5EF4-FFF2-40B4-BE49-F238E27FC236}">
                  <a16:creationId xmlns:a16="http://schemas.microsoft.com/office/drawing/2014/main" id="{F204AD26-7FDA-4E2F-8032-E20644DF276F}"/>
                </a:ext>
              </a:extLst>
            </p:cNvPr>
            <p:cNvPicPr>
              <a:picLocks noChangeAspect="1"/>
            </p:cNvPicPr>
            <p:nvPr/>
          </p:nvPicPr>
          <p:blipFill>
            <a:blip r:embed="rId13" cstate="print">
              <a:extLst>
                <a:ext uri="{28A0092B-C50C-407E-A947-70E740481C1C}">
                  <a14:useLocalDpi xmlns:a14="http://schemas.microsoft.com/office/drawing/2010/main" val="0"/>
                </a:ext>
              </a:extLst>
            </a:blip>
            <a:srcRect/>
            <a:stretch/>
          </p:blipFill>
          <p:spPr>
            <a:xfrm>
              <a:off x="359911" y="1512526"/>
              <a:ext cx="342782" cy="360000"/>
            </a:xfrm>
            <a:prstGeom prst="rect">
              <a:avLst/>
            </a:prstGeom>
          </p:spPr>
        </p:pic>
        <p:sp>
          <p:nvSpPr>
            <p:cNvPr id="44" name="TextBox 43">
              <a:extLst>
                <a:ext uri="{FF2B5EF4-FFF2-40B4-BE49-F238E27FC236}">
                  <a16:creationId xmlns:a16="http://schemas.microsoft.com/office/drawing/2014/main" id="{DFCBE4A0-6768-427D-9054-1EAB9F34D3B5}"/>
                </a:ext>
              </a:extLst>
            </p:cNvPr>
            <p:cNvSpPr txBox="1"/>
            <p:nvPr/>
          </p:nvSpPr>
          <p:spPr>
            <a:xfrm>
              <a:off x="702693" y="1928939"/>
              <a:ext cx="4499315" cy="338554"/>
            </a:xfrm>
            <a:prstGeom prst="rect">
              <a:avLst/>
            </a:prstGeom>
            <a:noFill/>
          </p:spPr>
          <p:txBody>
            <a:bodyPr wrap="square" rtlCol="0">
              <a:spAutoFit/>
            </a:bodyPr>
            <a:lstStyle/>
            <a:p>
              <a:r>
                <a:rPr lang="en-ZA" sz="1600" b="1" dirty="0"/>
                <a:t>@AfricanCentreofExcellenceforInequalityResearch </a:t>
              </a:r>
            </a:p>
          </p:txBody>
        </p:sp>
        <p:pic>
          <p:nvPicPr>
            <p:cNvPr id="45" name="Picture 44">
              <a:extLst>
                <a:ext uri="{FF2B5EF4-FFF2-40B4-BE49-F238E27FC236}">
                  <a16:creationId xmlns:a16="http://schemas.microsoft.com/office/drawing/2014/main" id="{AEED17DF-E05D-42D5-AFB2-861C6952B141}"/>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p:blipFill>
          <p:spPr>
            <a:xfrm>
              <a:off x="274706" y="1910709"/>
              <a:ext cx="513192" cy="360000"/>
            </a:xfrm>
            <a:prstGeom prst="rect">
              <a:avLst/>
            </a:prstGeom>
          </p:spPr>
        </p:pic>
        <p:sp>
          <p:nvSpPr>
            <p:cNvPr id="46" name="TextBox 45">
              <a:extLst>
                <a:ext uri="{FF2B5EF4-FFF2-40B4-BE49-F238E27FC236}">
                  <a16:creationId xmlns:a16="http://schemas.microsoft.com/office/drawing/2014/main" id="{5892D73B-25A2-446E-AAFA-5CF5DCC533A2}"/>
                </a:ext>
              </a:extLst>
            </p:cNvPr>
            <p:cNvSpPr txBox="1"/>
            <p:nvPr/>
          </p:nvSpPr>
          <p:spPr>
            <a:xfrm>
              <a:off x="760860" y="2372392"/>
              <a:ext cx="2256497" cy="338554"/>
            </a:xfrm>
            <a:prstGeom prst="rect">
              <a:avLst/>
            </a:prstGeom>
            <a:noFill/>
          </p:spPr>
          <p:txBody>
            <a:bodyPr wrap="square" rtlCol="0">
              <a:spAutoFit/>
            </a:bodyPr>
            <a:lstStyle/>
            <a:p>
              <a:r>
                <a:rPr lang="en-ZA" sz="1600" b="1" dirty="0"/>
                <a:t>ACEIR</a:t>
              </a:r>
            </a:p>
          </p:txBody>
        </p:sp>
        <p:pic>
          <p:nvPicPr>
            <p:cNvPr id="47" name="Picture 46">
              <a:extLst>
                <a:ext uri="{FF2B5EF4-FFF2-40B4-BE49-F238E27FC236}">
                  <a16:creationId xmlns:a16="http://schemas.microsoft.com/office/drawing/2014/main" id="{BB2B2D86-5B39-4D50-8BB5-94218269D1CC}"/>
                </a:ext>
              </a:extLst>
            </p:cNvPr>
            <p:cNvPicPr>
              <a:picLocks noChangeAspect="1"/>
            </p:cNvPicPr>
            <p:nvPr/>
          </p:nvPicPr>
          <p:blipFill>
            <a:blip r:embed="rId15" cstate="print">
              <a:extLst>
                <a:ext uri="{28A0092B-C50C-407E-A947-70E740481C1C}">
                  <a14:useLocalDpi xmlns:a14="http://schemas.microsoft.com/office/drawing/2010/main" val="0"/>
                </a:ext>
              </a:extLst>
            </a:blip>
            <a:srcRect/>
            <a:stretch/>
          </p:blipFill>
          <p:spPr>
            <a:xfrm>
              <a:off x="372589" y="2366437"/>
              <a:ext cx="360000" cy="360000"/>
            </a:xfrm>
            <a:prstGeom prst="rect">
              <a:avLst/>
            </a:prstGeom>
          </p:spPr>
        </p:pic>
      </p:grpSp>
      <p:pic>
        <p:nvPicPr>
          <p:cNvPr id="3" name="Picture 2">
            <a:extLst>
              <a:ext uri="{FF2B5EF4-FFF2-40B4-BE49-F238E27FC236}">
                <a16:creationId xmlns:a16="http://schemas.microsoft.com/office/drawing/2014/main" id="{7766B30C-BDC4-B020-AAD8-1AC63DCAB37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2653" y="1005639"/>
            <a:ext cx="4052888" cy="4052888"/>
          </a:xfrm>
          <a:prstGeom prst="rect">
            <a:avLst/>
          </a:prstGeom>
        </p:spPr>
      </p:pic>
    </p:spTree>
    <p:extLst>
      <p:ext uri="{BB962C8B-B14F-4D97-AF65-F5344CB8AC3E}">
        <p14:creationId xmlns:p14="http://schemas.microsoft.com/office/powerpoint/2010/main" val="3383543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679" y="70616"/>
            <a:ext cx="10515600" cy="699239"/>
          </a:xfrm>
        </p:spPr>
        <p:txBody>
          <a:bodyPr/>
          <a:lstStyle/>
          <a:p>
            <a:r>
              <a:rPr lang="en-ZA" sz="3600" b="1" dirty="0" err="1">
                <a:solidFill>
                  <a:schemeClr val="accent5">
                    <a:lumMod val="75000"/>
                  </a:schemeClr>
                </a:solidFill>
                <a:latin typeface="Times New Roman" panose="02020603050405020304" pitchFamily="18" charset="0"/>
                <a:cs typeface="Times New Roman" panose="02020603050405020304" pitchFamily="18" charset="0"/>
              </a:rPr>
              <a:t>Alkire</a:t>
            </a:r>
            <a:r>
              <a:rPr lang="en-ZA" sz="3600" b="1" dirty="0">
                <a:solidFill>
                  <a:schemeClr val="accent5">
                    <a:lumMod val="75000"/>
                  </a:schemeClr>
                </a:solidFill>
                <a:latin typeface="Times New Roman" panose="02020603050405020304" pitchFamily="18" charset="0"/>
                <a:cs typeface="Times New Roman" panose="02020603050405020304" pitchFamily="18" charset="0"/>
              </a:rPr>
              <a:t> Foster(AF) method</a:t>
            </a:r>
          </a:p>
        </p:txBody>
      </p:sp>
      <p:sp>
        <p:nvSpPr>
          <p:cNvPr id="3" name="Content Placeholder 2"/>
          <p:cNvSpPr>
            <a:spLocks noGrp="1"/>
          </p:cNvSpPr>
          <p:nvPr>
            <p:ph idx="1"/>
          </p:nvPr>
        </p:nvSpPr>
        <p:spPr>
          <a:xfrm>
            <a:off x="335360" y="769854"/>
            <a:ext cx="10657623" cy="5040777"/>
          </a:xfrm>
        </p:spPr>
        <p:txBody>
          <a:bodyPr>
            <a:normAutofit lnSpcReduction="10000"/>
          </a:bodyPr>
          <a:lstStyle/>
          <a:p>
            <a:pPr>
              <a:buFont typeface="Wingdings" panose="05000000000000000000" pitchFamily="2" charset="2"/>
              <a:buChar char="v"/>
            </a:pPr>
            <a:r>
              <a:rPr lang="en-US" b="0" i="0" dirty="0">
                <a:solidFill>
                  <a:srgbClr val="000000"/>
                </a:solidFill>
                <a:effectLst/>
                <a:latin typeface="Times New Roman" panose="02020603050405020304" pitchFamily="18" charset="0"/>
                <a:cs typeface="Times New Roman" panose="02020603050405020304" pitchFamily="18" charset="0"/>
              </a:rPr>
              <a:t>The </a:t>
            </a:r>
            <a:r>
              <a:rPr lang="en-US" b="0" i="0" dirty="0" err="1">
                <a:solidFill>
                  <a:srgbClr val="000000"/>
                </a:solidFill>
                <a:effectLst/>
                <a:latin typeface="Times New Roman" panose="02020603050405020304" pitchFamily="18" charset="0"/>
                <a:cs typeface="Times New Roman" panose="02020603050405020304" pitchFamily="18" charset="0"/>
              </a:rPr>
              <a:t>Alkire</a:t>
            </a:r>
            <a:r>
              <a:rPr lang="en-US" b="0" i="0" dirty="0">
                <a:solidFill>
                  <a:srgbClr val="000000"/>
                </a:solidFill>
                <a:effectLst/>
                <a:latin typeface="Times New Roman" panose="02020603050405020304" pitchFamily="18" charset="0"/>
                <a:cs typeface="Times New Roman" panose="02020603050405020304" pitchFamily="18" charset="0"/>
              </a:rPr>
              <a:t>-Foster (AF) method is designed to be an intuitive counting method to measure complex topics, which was created by  </a:t>
            </a:r>
            <a:r>
              <a:rPr lang="en-US" b="0" i="0" dirty="0" err="1">
                <a:solidFill>
                  <a:srgbClr val="000000"/>
                </a:solidFill>
                <a:effectLst/>
                <a:latin typeface="Times New Roman" panose="02020603050405020304" pitchFamily="18" charset="0"/>
                <a:cs typeface="Times New Roman" panose="02020603050405020304" pitchFamily="18" charset="0"/>
              </a:rPr>
              <a:t>Alkire</a:t>
            </a:r>
            <a:r>
              <a:rPr lang="en-US" b="0" i="0" dirty="0">
                <a:solidFill>
                  <a:srgbClr val="000000"/>
                </a:solidFill>
                <a:effectLst/>
                <a:latin typeface="Times New Roman" panose="02020603050405020304" pitchFamily="18" charset="0"/>
                <a:cs typeface="Times New Roman" panose="02020603050405020304" pitchFamily="18" charset="0"/>
              </a:rPr>
              <a:t> and Foster (2011).</a:t>
            </a:r>
          </a:p>
          <a:p>
            <a:pPr marL="0" indent="0">
              <a:buNone/>
            </a:pP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#1. The AF method first considers if a person (or household, depending on the ‘unit of analysis’) is deprived or non-deprived in each indicator</a:t>
            </a:r>
          </a:p>
          <a:p>
            <a:pPr marL="457200" lvl="1" indent="0">
              <a:buNone/>
            </a:pP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#2. Each indicator has a weight, which shows its relative importance</a:t>
            </a:r>
          </a:p>
          <a:p>
            <a:pPr marL="457200" lvl="1" indent="0">
              <a:buNone/>
            </a:pP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#3. A person’s deprivation score is computed by adding up the weighted indicators in which they are deprived.</a:t>
            </a:r>
          </a:p>
          <a:p>
            <a:pPr marL="457200" lvl="1" indent="0">
              <a:buNone/>
            </a:pP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ZA" sz="2800" dirty="0">
              <a:latin typeface="Times New Roman" panose="02020603050405020304" pitchFamily="18" charset="0"/>
              <a:cs typeface="Times New Roman" panose="02020603050405020304" pitchFamily="18" charset="0"/>
            </a:endParaRPr>
          </a:p>
          <a:p>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Tree>
    <p:extLst>
      <p:ext uri="{BB962C8B-B14F-4D97-AF65-F5344CB8AC3E}">
        <p14:creationId xmlns:p14="http://schemas.microsoft.com/office/powerpoint/2010/main" val="2264886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679" y="70616"/>
            <a:ext cx="10515600" cy="699239"/>
          </a:xfrm>
        </p:spPr>
        <p:txBody>
          <a:bodyPr/>
          <a:lstStyle/>
          <a:p>
            <a:r>
              <a:rPr lang="en-ZA" sz="3600" b="1" dirty="0" err="1">
                <a:solidFill>
                  <a:schemeClr val="accent5">
                    <a:lumMod val="75000"/>
                  </a:schemeClr>
                </a:solidFill>
                <a:latin typeface="Times New Roman" panose="02020603050405020304" pitchFamily="18" charset="0"/>
                <a:cs typeface="Times New Roman" panose="02020603050405020304" pitchFamily="18" charset="0"/>
              </a:rPr>
              <a:t>Alkire</a:t>
            </a:r>
            <a:r>
              <a:rPr lang="en-ZA" sz="3600" b="1" dirty="0">
                <a:solidFill>
                  <a:schemeClr val="accent5">
                    <a:lumMod val="75000"/>
                  </a:schemeClr>
                </a:solidFill>
                <a:latin typeface="Times New Roman" panose="02020603050405020304" pitchFamily="18" charset="0"/>
                <a:cs typeface="Times New Roman" panose="02020603050405020304" pitchFamily="18" charset="0"/>
              </a:rPr>
              <a:t> Foster(AF) method</a:t>
            </a:r>
          </a:p>
        </p:txBody>
      </p:sp>
      <p:sp>
        <p:nvSpPr>
          <p:cNvPr id="3" name="Content Placeholder 2"/>
          <p:cNvSpPr>
            <a:spLocks noGrp="1"/>
          </p:cNvSpPr>
          <p:nvPr>
            <p:ph idx="1"/>
          </p:nvPr>
        </p:nvSpPr>
        <p:spPr>
          <a:xfrm>
            <a:off x="335360" y="769854"/>
            <a:ext cx="10657623" cy="5040777"/>
          </a:xfrm>
        </p:spPr>
        <p:txBody>
          <a:bodyPr>
            <a:normAutofit/>
          </a:bodyPr>
          <a:lstStyle/>
          <a:p>
            <a:pPr marL="0" indent="0">
              <a:buNone/>
            </a:pP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#4. To identify who is poor, a poverty threshold, or cutoff, is set. Each person is </a:t>
            </a:r>
            <a:r>
              <a:rPr lang="en-US" sz="2800" dirty="0" err="1">
                <a:latin typeface="Times New Roman" panose="02020603050405020304" pitchFamily="18" charset="0"/>
                <a:cs typeface="Times New Roman" panose="02020603050405020304" pitchFamily="18" charset="0"/>
              </a:rPr>
              <a:t>categorised</a:t>
            </a:r>
            <a:r>
              <a:rPr lang="en-US" sz="2800" dirty="0">
                <a:latin typeface="Times New Roman" panose="02020603050405020304" pitchFamily="18" charset="0"/>
                <a:cs typeface="Times New Roman" panose="02020603050405020304" pitchFamily="18" charset="0"/>
              </a:rPr>
              <a:t> as poor or not poor depending on whether their deprivation score is equal to or greater than the poverty cutoff.</a:t>
            </a:r>
          </a:p>
          <a:p>
            <a:pPr marL="457200" lvl="1" indent="0">
              <a:buNone/>
            </a:pP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#5. Validation analyses paramount </a:t>
            </a:r>
          </a:p>
          <a:p>
            <a:pPr marL="457200" lvl="1" indent="0">
              <a:buNone/>
            </a:pP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#6. Robustness Tests are performed to ensure the structure of the MPI is not unduly sensitive to its parameters.</a:t>
            </a:r>
          </a:p>
          <a:p>
            <a:pPr marL="457200" lvl="1" indent="0">
              <a:buNone/>
            </a:pP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ZA" sz="2800" dirty="0">
              <a:latin typeface="Times New Roman" panose="02020603050405020304" pitchFamily="18" charset="0"/>
              <a:cs typeface="Times New Roman" panose="02020603050405020304" pitchFamily="18" charset="0"/>
            </a:endParaRPr>
          </a:p>
          <a:p>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Tree>
    <p:extLst>
      <p:ext uri="{BB962C8B-B14F-4D97-AF65-F5344CB8AC3E}">
        <p14:creationId xmlns:p14="http://schemas.microsoft.com/office/powerpoint/2010/main" val="3300557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679" y="70616"/>
            <a:ext cx="10515600" cy="699239"/>
          </a:xfrm>
        </p:spPr>
        <p:txBody>
          <a:bodyPr/>
          <a:lstStyle/>
          <a:p>
            <a:r>
              <a:rPr lang="en-ZA" sz="3600" b="1" dirty="0" err="1">
                <a:solidFill>
                  <a:schemeClr val="accent5">
                    <a:lumMod val="75000"/>
                  </a:schemeClr>
                </a:solidFill>
                <a:latin typeface="Times New Roman" panose="02020603050405020304" pitchFamily="18" charset="0"/>
                <a:cs typeface="Times New Roman" panose="02020603050405020304" pitchFamily="18" charset="0"/>
              </a:rPr>
              <a:t>Alkire</a:t>
            </a:r>
            <a:r>
              <a:rPr lang="en-ZA" sz="3600" b="1" dirty="0">
                <a:solidFill>
                  <a:schemeClr val="accent5">
                    <a:lumMod val="75000"/>
                  </a:schemeClr>
                </a:solidFill>
                <a:latin typeface="Times New Roman" panose="02020603050405020304" pitchFamily="18" charset="0"/>
                <a:cs typeface="Times New Roman" panose="02020603050405020304" pitchFamily="18" charset="0"/>
              </a:rPr>
              <a:t> Foster(AF) method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5360" y="769854"/>
                <a:ext cx="10657623" cy="5040777"/>
              </a:xfrm>
            </p:spPr>
            <p:txBody>
              <a:bodyPr>
                <a:normAutofit/>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ZA"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Multidimensional poverty  equations</a:t>
                </a:r>
              </a:p>
              <a:p>
                <a:pPr marL="0" marR="0" lvl="0" indent="0" algn="l" defTabSz="914400" rtl="0" eaLnBrk="1" fontAlgn="auto" latinLnBrk="0" hangingPunct="1">
                  <a:lnSpc>
                    <a:spcPct val="100000"/>
                  </a:lnSpc>
                  <a:spcBef>
                    <a:spcPts val="0"/>
                  </a:spcBef>
                  <a:spcAft>
                    <a:spcPts val="0"/>
                  </a:spcAft>
                  <a:buClrTx/>
                  <a:buSzTx/>
                  <a:buNone/>
                  <a:tabLst/>
                  <a:defRPr/>
                </a:pPr>
                <a:endParaRPr kumimoji="0" lang="en-ZA"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457200" marR="0" lvl="1" indent="-457200" algn="just" defTabSz="914400" rtl="0" eaLnBrk="1" fontAlgn="auto" latinLnBrk="0" hangingPunct="1">
                  <a:lnSpc>
                    <a:spcPct val="107000"/>
                  </a:lnSpc>
                  <a:spcBef>
                    <a:spcPts val="0"/>
                  </a:spcBef>
                  <a:spcAft>
                    <a:spcPts val="0"/>
                  </a:spcAft>
                  <a:buClrTx/>
                  <a:buSzTx/>
                  <a:buFont typeface="Wingdings" panose="05000000000000000000" pitchFamily="2" charset="2"/>
                  <a:buChar char="v"/>
                  <a:tabLst/>
                  <a:defRPr/>
                </a:pPr>
                <a14:m>
                  <m:oMath xmlns:m="http://schemas.openxmlformats.org/officeDocument/2006/math">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Υ</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𝑖</m:t>
                        </m:r>
                      </m:sub>
                    </m:s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𝑤</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1</m:t>
                        </m:r>
                      </m:sub>
                    </m:sSub>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𝑙</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1</m:t>
                        </m:r>
                      </m:sub>
                    </m:s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𝑤</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2</m:t>
                        </m:r>
                      </m:sub>
                    </m:sSub>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𝑙</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2</m:t>
                        </m:r>
                      </m:sub>
                    </m:s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𝑤</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𝑛</m:t>
                        </m:r>
                      </m:sub>
                    </m:sSub>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𝑙</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𝑛</m:t>
                        </m:r>
                      </m:sub>
                    </m:sSub>
                  </m:oMath>
                </a14:m>
                <a:r>
                  <a:rPr kumimoji="0" lang="en-US" sz="2800" b="0"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(1)</a:t>
                </a:r>
              </a:p>
              <a:p>
                <a:pPr marL="685800" marR="0" lvl="2" indent="0" algn="just" defTabSz="914400" rtl="0" eaLnBrk="1" fontAlgn="auto" latinLnBrk="0" hangingPunct="1">
                  <a:lnSpc>
                    <a:spcPct val="107000"/>
                  </a:lnSpc>
                  <a:spcBef>
                    <a:spcPts val="0"/>
                  </a:spcBef>
                  <a:spcAft>
                    <a:spcPts val="0"/>
                  </a:spcAft>
                  <a:buClrTx/>
                  <a:buSzTx/>
                  <a:buFontTx/>
                  <a:buNone/>
                  <a:tabLst/>
                  <a:defRPr/>
                </a:pPr>
                <a14:m>
                  <m:oMath xmlns:m="http://schemas.openxmlformats.org/officeDocument/2006/math">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Υ</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𝑖</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 </m:t>
                    </m:r>
                  </m:oMath>
                </a14:m>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t>
                </a:r>
                <a:r>
                  <a:rPr kumimoji="0" lang="en-US" sz="2400" b="1" i="0" u="none" strike="noStrike" kern="1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Weighted multidimensional deprivation scores</a:t>
                </a:r>
              </a:p>
              <a:p>
                <a:pPr marL="685800" marR="0" lvl="2" indent="0" algn="just" defTabSz="914400" rtl="0" eaLnBrk="1" fontAlgn="auto" latinLnBrk="0" hangingPunct="1">
                  <a:lnSpc>
                    <a:spcPct val="107000"/>
                  </a:lnSpc>
                  <a:spcBef>
                    <a:spcPts val="0"/>
                  </a:spcBef>
                  <a:spcAft>
                    <a:spcPts val="0"/>
                  </a:spcAft>
                  <a:buClrTx/>
                  <a:buSzTx/>
                  <a:buFontTx/>
                  <a:buNone/>
                  <a:tabLst/>
                  <a:defRPr/>
                </a:pP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𝒍</m:t>
                        </m:r>
                      </m:e>
                      <m:sub>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𝟏</m:t>
                        </m:r>
                      </m:sub>
                    </m:sSub>
                    <m:r>
                      <a:rPr kumimoji="0" lang="en-GB" sz="24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oMath>
                </a14:m>
                <a:r>
                  <a:rPr kumimoji="0" lang="en-GB" sz="2400" b="0" i="0" u="none" strike="noStrike" kern="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if deprived in indicator </a:t>
                </a:r>
                <a14:m>
                  <m:oMath xmlns:m="http://schemas.openxmlformats.org/officeDocument/2006/math">
                    <m:r>
                      <a:rPr kumimoji="0" lang="en-GB" sz="24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𝑖</m:t>
                    </m:r>
                  </m:oMath>
                </a14:m>
                <a:r>
                  <a:rPr kumimoji="0" lang="en-GB" sz="2400" b="0" i="0" u="none" strike="noStrike" kern="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and  </a:t>
                </a:r>
                <a14:m>
                  <m:oMath xmlns:m="http://schemas.openxmlformats.org/officeDocument/2006/math">
                    <m:sSub>
                      <m:sSubPr>
                        <m:ctrlPr>
                          <a:rPr kumimoji="0" lang="en-US" sz="24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Pr>
                      <m:e>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𝑙</m:t>
                        </m:r>
                      </m:e>
                      <m:sub>
                        <m:r>
                          <a:rPr kumimoji="0" lang="en-GB" sz="24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𝑖</m:t>
                        </m:r>
                      </m:sub>
                    </m:sSub>
                    <m:r>
                      <a:rPr kumimoji="0" lang="en-GB" sz="24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=0</m:t>
                    </m:r>
                  </m:oMath>
                </a14:m>
                <a:r>
                  <a:rPr kumimoji="0" lang="en-GB" sz="2400" b="0" i="0" u="none" strike="noStrike" kern="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if otherwise.</a:t>
                </a:r>
              </a:p>
              <a:p>
                <a:pPr marL="685800" marR="0" lvl="2" indent="0" algn="just" defTabSz="914400" rtl="0" eaLnBrk="1" fontAlgn="auto" latinLnBrk="0" hangingPunct="1">
                  <a:lnSpc>
                    <a:spcPct val="107000"/>
                  </a:lnSpc>
                  <a:spcBef>
                    <a:spcPts val="0"/>
                  </a:spcBef>
                  <a:spcAft>
                    <a:spcPts val="0"/>
                  </a:spcAft>
                  <a:buClrTx/>
                  <a:buSzTx/>
                  <a:buFontTx/>
                  <a:buNone/>
                  <a:tabLst/>
                  <a:defRPr/>
                </a:pP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nary>
                      <m:naryPr>
                        <m:chr m:val="∑"/>
                        <m:limLoc m:val="undOvr"/>
                        <m:ctrlPr>
                          <a:rPr kumimoji="0" lang="en-US" sz="24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naryPr>
                      <m:sub>
                        <m:r>
                          <a:rPr kumimoji="0" lang="en-GB" sz="24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𝑖</m:t>
                        </m:r>
                      </m:sub>
                      <m:sup>
                        <m:r>
                          <a:rPr kumimoji="0" lang="en-GB" sz="24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𝑑</m:t>
                        </m:r>
                      </m:sup>
                      <m:e>
                        <m:sSub>
                          <m:sSubPr>
                            <m:ctrlPr>
                              <a:rPr kumimoji="0" lang="en-US" sz="24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Pr>
                          <m:e>
                            <m:r>
                              <a:rPr kumimoji="0" lang="en-GB" sz="24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𝑤</m:t>
                            </m:r>
                          </m:e>
                          <m:sub>
                            <m:r>
                              <a:rPr kumimoji="0" lang="en-GB" sz="24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kumimoji="0" lang="en-GB" sz="24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 </m:t>
                    </m:r>
                  </m:oMath>
                </a14:m>
                <a:r>
                  <a:rPr kumimoji="0" lang="en-GB"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weight attached to indicator</a:t>
                </a:r>
                <a14:m>
                  <m:oMath xmlns:m="http://schemas.openxmlformats.org/officeDocument/2006/math">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oMath>
                </a14:m>
                <a:r>
                  <a:rPr kumimoji="0" lang="en-GB"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in dimension </a:t>
                </a:r>
                <a14:m>
                  <m:oMath xmlns:m="http://schemas.openxmlformats.org/officeDocument/2006/math">
                    <m:sSub>
                      <m:sSubPr>
                        <m:ctrlP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𝑙</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𝑛</m:t>
                        </m:r>
                      </m:sub>
                    </m:sSub>
                  </m:oMath>
                </a14:m>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p>
              <a:p>
                <a:pPr marL="685800" marR="0" lvl="2" indent="0" algn="just" defTabSz="914400" rtl="0" eaLnBrk="1" fontAlgn="auto" latinLnBrk="0" hangingPunct="1">
                  <a:lnSpc>
                    <a:spcPct val="107000"/>
                  </a:lnSpc>
                  <a:spcBef>
                    <a:spcPts val="0"/>
                  </a:spcBef>
                  <a:spcAft>
                    <a:spcPts val="0"/>
                  </a:spcAft>
                  <a:buClrTx/>
                  <a:buSzTx/>
                  <a:buFontTx/>
                  <a:buNone/>
                  <a:tabLst/>
                  <a:defRPr/>
                </a:pPr>
                <a:endPar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685800" marR="0" lvl="2" indent="0" algn="just" defTabSz="914400" rtl="0" eaLnBrk="1" fontAlgn="auto" latinLnBrk="0" hangingPunct="1">
                  <a:lnSpc>
                    <a:spcPct val="107000"/>
                  </a:lnSpc>
                  <a:spcBef>
                    <a:spcPts val="0"/>
                  </a:spcBef>
                  <a:spcAft>
                    <a:spcPts val="0"/>
                  </a:spcAft>
                  <a:buClrTx/>
                  <a:buSzTx/>
                  <a:buFontTx/>
                  <a:buNone/>
                  <a:tabLst/>
                  <a:defRPr/>
                </a:pPr>
                <a:endPar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571500" marR="0" lvl="1" indent="-342900" algn="just" defTabSz="914400" rtl="0" eaLnBrk="1" fontAlgn="auto" latinLnBrk="0" hangingPunct="1">
                  <a:lnSpc>
                    <a:spcPct val="107000"/>
                  </a:lnSpc>
                  <a:spcBef>
                    <a:spcPts val="0"/>
                  </a:spcBef>
                  <a:spcAft>
                    <a:spcPts val="0"/>
                  </a:spcAft>
                  <a:buClrTx/>
                  <a:buSzTx/>
                  <a:buFont typeface="Wingdings" panose="05000000000000000000" pitchFamily="2" charset="2"/>
                  <a:buChar char="v"/>
                  <a:tabLst/>
                  <a:defRPr/>
                </a:pPr>
                <a14:m>
                  <m:oMath xmlns:m="http://schemas.openxmlformats.org/officeDocument/2006/math">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Υ</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𝑖</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 </m:t>
                    </m:r>
                  </m:oMath>
                </a14:m>
                <a:r>
                  <a:rPr kumimoji="0" lang="en-US" sz="2600" b="0" i="0" u="none" strike="noStrike" kern="1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&gt; </a:t>
                </a:r>
                <a:r>
                  <a:rPr kumimoji="0" lang="en-GB" sz="2800" b="0" i="0" u="none" strike="noStrike" kern="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0.33                                                                       (2)</a:t>
                </a:r>
              </a:p>
              <a:p>
                <a:pPr marL="914400" marR="0" lvl="2" indent="-457200" algn="just" defTabSz="914400" rtl="0" eaLnBrk="1" fontAlgn="auto" latinLnBrk="0" hangingPunct="1">
                  <a:lnSpc>
                    <a:spcPct val="107000"/>
                  </a:lnSpc>
                  <a:spcBef>
                    <a:spcPts val="0"/>
                  </a:spcBef>
                  <a:spcAft>
                    <a:spcPts val="0"/>
                  </a:spcAft>
                  <a:buClrTx/>
                  <a:buSzTx/>
                  <a:buFontTx/>
                  <a:buNone/>
                  <a:tabLst/>
                  <a:defRPr/>
                </a:pPr>
                <a:r>
                  <a:rPr kumimoji="0" lang="en-GB" sz="2400" b="1" i="0" u="none" strike="noStrike" kern="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Multidimensionally Poor </a:t>
                </a:r>
                <a:r>
                  <a:rPr kumimoji="0" lang="en-GB" sz="2400" b="0" i="0" u="none" strike="noStrike" kern="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 Those deprived in a third of total deprivations (</a:t>
                </a:r>
                <a:r>
                  <a:rPr kumimoji="0" lang="en-GB" sz="2400" b="0" i="0" u="none" strike="noStrike" kern="0" cap="none" spc="0" normalizeH="0" baseline="0" noProof="0" dirty="0" err="1">
                    <a:ln>
                      <a:noFill/>
                    </a:ln>
                    <a:solidFill>
                      <a:prstClr val="black"/>
                    </a:solidFill>
                    <a:effectLst/>
                    <a:uLnTx/>
                    <a:uFillTx/>
                    <a:latin typeface="Times New Roman" panose="02020603050405020304" pitchFamily="18" charset="0"/>
                    <a:ea typeface="Times New Roman" panose="02020603050405020304" pitchFamily="18" charset="0"/>
                    <a:cs typeface="+mn-cs"/>
                  </a:rPr>
                  <a:t>Alkire</a:t>
                </a:r>
                <a:r>
                  <a:rPr kumimoji="0" lang="en-GB" sz="2400" b="0" i="0" u="none" strike="noStrike" kern="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 &amp; Foster, 2011). </a:t>
                </a:r>
                <a:endPar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buNone/>
                </a:pP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ZA" sz="2800" dirty="0">
                  <a:latin typeface="Times New Roman" panose="02020603050405020304" pitchFamily="18" charset="0"/>
                  <a:cs typeface="Times New Roman" panose="02020603050405020304" pitchFamily="18" charset="0"/>
                </a:endParaRPr>
              </a:p>
              <a:p>
                <a:endParaRPr lang="en-Z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5360" y="769854"/>
                <a:ext cx="10657623" cy="5040777"/>
              </a:xfrm>
              <a:blipFill>
                <a:blip r:embed="rId3"/>
                <a:stretch>
                  <a:fillRect l="-973" t="-1209" r="-915"/>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4"/>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6"/>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7"/>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Tree>
    <p:extLst>
      <p:ext uri="{BB962C8B-B14F-4D97-AF65-F5344CB8AC3E}">
        <p14:creationId xmlns:p14="http://schemas.microsoft.com/office/powerpoint/2010/main" val="384049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679" y="70616"/>
            <a:ext cx="10515600" cy="699239"/>
          </a:xfrm>
        </p:spPr>
        <p:txBody>
          <a:bodyPr/>
          <a:lstStyle/>
          <a:p>
            <a:r>
              <a:rPr lang="en-ZA" sz="3600" b="1" dirty="0">
                <a:solidFill>
                  <a:schemeClr val="accent5">
                    <a:lumMod val="75000"/>
                  </a:schemeClr>
                </a:solidFill>
                <a:latin typeface="Times New Roman" panose="02020603050405020304" pitchFamily="18" charset="0"/>
                <a:cs typeface="Times New Roman" panose="02020603050405020304" pitchFamily="18" charset="0"/>
              </a:rPr>
              <a:t>The three key statistics of the MPI</a:t>
            </a:r>
          </a:p>
        </p:txBody>
      </p:sp>
      <p:sp>
        <p:nvSpPr>
          <p:cNvPr id="3" name="Content Placeholder 2"/>
          <p:cNvSpPr>
            <a:spLocks noGrp="1"/>
          </p:cNvSpPr>
          <p:nvPr>
            <p:ph idx="1"/>
          </p:nvPr>
        </p:nvSpPr>
        <p:spPr>
          <a:xfrm>
            <a:off x="335360" y="769854"/>
            <a:ext cx="10657623" cy="5040777"/>
          </a:xfrm>
        </p:spPr>
        <p:txBody>
          <a:bodyPr>
            <a:normAutofit fontScale="92500" lnSpcReduction="10000"/>
          </a:bodyPr>
          <a:lstStyle/>
          <a:p>
            <a:pPr marL="0" indent="0">
              <a:buNone/>
            </a:pPr>
            <a:endParaRPr lang="en-US" sz="28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Incidence (H): </a:t>
            </a:r>
            <a:r>
              <a:rPr lang="en-US" sz="2800" dirty="0">
                <a:latin typeface="Times New Roman" panose="02020603050405020304" pitchFamily="18" charset="0"/>
                <a:cs typeface="Times New Roman" panose="02020603050405020304" pitchFamily="18" charset="0"/>
              </a:rPr>
              <a:t>The proportion (expressed as a percentage) of the population who are multidimensionally poor. It is sometimes called the ‘poverty rate’ or ‘headcount ratio’</a:t>
            </a:r>
          </a:p>
          <a:p>
            <a:pPr marL="457200" lvl="1" indent="0">
              <a:buNone/>
            </a:pPr>
            <a:endParaRPr lang="en-US" sz="28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Intensity (A): T</a:t>
            </a:r>
            <a:r>
              <a:rPr lang="en-US" sz="2800" dirty="0">
                <a:latin typeface="Times New Roman" panose="02020603050405020304" pitchFamily="18" charset="0"/>
                <a:cs typeface="Times New Roman" panose="02020603050405020304" pitchFamily="18" charset="0"/>
              </a:rPr>
              <a:t>he average percentage of weighted indicators in which poor people are deprived – that is, the average deprivation score among poor people.</a:t>
            </a:r>
          </a:p>
          <a:p>
            <a:pPr lvl="1">
              <a:buFont typeface="Wingdings" panose="05000000000000000000" pitchFamily="2" charset="2"/>
              <a:buChar char="v"/>
            </a:pPr>
            <a:endParaRPr lang="en-US" sz="28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v"/>
            </a:pPr>
            <a:r>
              <a:rPr lang="en-US" sz="2800" b="1" dirty="0">
                <a:latin typeface="Times New Roman" panose="02020603050405020304" pitchFamily="18" charset="0"/>
                <a:cs typeface="Times New Roman" panose="02020603050405020304" pitchFamily="18" charset="0"/>
              </a:rPr>
              <a:t>MPI (Mo): </a:t>
            </a:r>
            <a:r>
              <a:rPr lang="en-US" sz="2800" dirty="0">
                <a:latin typeface="Times New Roman" panose="02020603050405020304" pitchFamily="18" charset="0"/>
                <a:cs typeface="Times New Roman" panose="02020603050405020304" pitchFamily="18" charset="0"/>
              </a:rPr>
              <a:t>The headline figure of poverty representing the share of possible deprivations that poor people in the society experience.</a:t>
            </a:r>
          </a:p>
          <a:p>
            <a:pPr lvl="2">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  The MPI is computed by multiplying the incidence by the intensity (MPI=H x A) and the MPI ranges from 0 – 1,</a:t>
            </a:r>
          </a:p>
          <a:p>
            <a:pPr lvl="2">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The MPI is the decomposable component of the measure 	</a:t>
            </a:r>
          </a:p>
          <a:p>
            <a:pPr lvl="1">
              <a:buFont typeface="Courier New" panose="02070309020205020404" pitchFamily="49" charset="0"/>
              <a:buChar char="o"/>
            </a:pPr>
            <a:endParaRPr lang="en-ZA" sz="2800" dirty="0">
              <a:latin typeface="Times New Roman" panose="02020603050405020304" pitchFamily="18" charset="0"/>
              <a:cs typeface="Times New Roman" panose="02020603050405020304" pitchFamily="18" charset="0"/>
            </a:endParaRPr>
          </a:p>
          <a:p>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Tree>
    <p:extLst>
      <p:ext uri="{BB962C8B-B14F-4D97-AF65-F5344CB8AC3E}">
        <p14:creationId xmlns:p14="http://schemas.microsoft.com/office/powerpoint/2010/main" val="3010134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679" y="70616"/>
            <a:ext cx="10515600" cy="699239"/>
          </a:xfrm>
        </p:spPr>
        <p:txBody>
          <a:bodyPr/>
          <a:lstStyle/>
          <a:p>
            <a:r>
              <a:rPr lang="en-ZA" sz="3600" b="1" dirty="0">
                <a:solidFill>
                  <a:schemeClr val="accent5">
                    <a:lumMod val="75000"/>
                  </a:schemeClr>
                </a:solidFill>
                <a:latin typeface="Times New Roman" panose="02020603050405020304" pitchFamily="18" charset="0"/>
                <a:cs typeface="Times New Roman" panose="02020603050405020304" pitchFamily="18" charset="0"/>
              </a:rPr>
              <a:t>Multidimension poverty  conceptualisation</a:t>
            </a:r>
          </a:p>
        </p:txBody>
      </p:sp>
      <p:sp>
        <p:nvSpPr>
          <p:cNvPr id="3" name="Content Placeholder 2"/>
          <p:cNvSpPr>
            <a:spLocks noGrp="1"/>
          </p:cNvSpPr>
          <p:nvPr>
            <p:ph idx="1"/>
          </p:nvPr>
        </p:nvSpPr>
        <p:spPr>
          <a:xfrm>
            <a:off x="335360" y="769854"/>
            <a:ext cx="10657623" cy="5040777"/>
          </a:xfrm>
        </p:spPr>
        <p:txBody>
          <a:bodyPr>
            <a:normAutofit/>
          </a:bodyPr>
          <a:lstStyle/>
          <a:p>
            <a:pPr marL="0" marR="0" lvl="0" indent="0" algn="l" defTabSz="914400" rtl="0" eaLnBrk="1" fontAlgn="auto" latinLnBrk="0" hangingPunct="1">
              <a:lnSpc>
                <a:spcPct val="90000"/>
              </a:lnSpc>
              <a:spcBef>
                <a:spcPts val="1000"/>
              </a:spcBef>
              <a:spcAft>
                <a:spcPts val="0"/>
              </a:spcAft>
              <a:buClrTx/>
              <a:buSzTx/>
              <a:buNone/>
              <a:tabLst/>
              <a:defRPr/>
            </a:pPr>
            <a:endParaRPr lang="en-US" sz="3200" noProof="0" dirty="0">
              <a:solidFill>
                <a:prstClr val="black"/>
              </a:solidFill>
              <a:latin typeface="Arial Narrow" panose="020B0606020202030204" pitchFamily="34" charset="0"/>
            </a:endParaRPr>
          </a:p>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Global MPI</a:t>
            </a:r>
          </a:p>
          <a:p>
            <a:pPr lvl="1">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The global MPI is an example of an MPI that has been </a:t>
            </a:r>
            <a:r>
              <a:rPr lang="en-US" sz="2800" dirty="0" err="1">
                <a:latin typeface="Times New Roman" panose="02020603050405020304" pitchFamily="18" charset="0"/>
                <a:cs typeface="Times New Roman" panose="02020603050405020304" pitchFamily="18" charset="0"/>
              </a:rPr>
              <a:t>customised</a:t>
            </a:r>
            <a:r>
              <a:rPr lang="en-US" sz="2800" dirty="0">
                <a:latin typeface="Times New Roman" panose="02020603050405020304" pitchFamily="18" charset="0"/>
                <a:cs typeface="Times New Roman" panose="02020603050405020304" pitchFamily="18" charset="0"/>
              </a:rPr>
              <a:t> to enable comparisons across countries</a:t>
            </a:r>
          </a:p>
          <a:p>
            <a:pPr marL="457200" lvl="1" indent="0">
              <a:buNone/>
            </a:pP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OPHI publishes the global MPI annually with the United Nations Development </a:t>
            </a:r>
            <a:r>
              <a:rPr lang="en-US" sz="2800" dirty="0" err="1">
                <a:latin typeface="Times New Roman" panose="02020603050405020304" pitchFamily="18" charset="0"/>
                <a:cs typeface="Times New Roman" panose="02020603050405020304" pitchFamily="18" charset="0"/>
              </a:rPr>
              <a:t>Programme</a:t>
            </a:r>
            <a:r>
              <a:rPr lang="en-US" sz="2800" dirty="0">
                <a:latin typeface="Times New Roman" panose="02020603050405020304" pitchFamily="18" charset="0"/>
                <a:cs typeface="Times New Roman" panose="02020603050405020304" pitchFamily="18" charset="0"/>
              </a:rPr>
              <a:t> to highlight multidimensional poverty across 100 countries in developing regions</a:t>
            </a:r>
          </a:p>
          <a:p>
            <a:pPr lvl="1">
              <a:buFont typeface="Courier New" panose="02070309020205020404" pitchFamily="49" charset="0"/>
              <a:buChar char="o"/>
            </a:pP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hlinkClick r:id="rId3"/>
              </a:rPr>
              <a:t>Global MPI</a:t>
            </a: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ZA" sz="2800" dirty="0">
              <a:latin typeface="Times New Roman" panose="02020603050405020304" pitchFamily="18" charset="0"/>
              <a:cs typeface="Times New Roman" panose="02020603050405020304" pitchFamily="18" charset="0"/>
            </a:endParaRPr>
          </a:p>
          <a:p>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4"/>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6"/>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7"/>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Tree>
    <p:extLst>
      <p:ext uri="{BB962C8B-B14F-4D97-AF65-F5344CB8AC3E}">
        <p14:creationId xmlns:p14="http://schemas.microsoft.com/office/powerpoint/2010/main" val="288206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EIR Presentation Template" id="{CFF20986-744A-654B-908A-6ECC4083D6A3}" vid="{F5424B80-58F6-6147-B08F-8566C13E0C8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7210</TotalTime>
  <Words>2650</Words>
  <Application>Microsoft Office PowerPoint</Application>
  <PresentationFormat>Widescreen</PresentationFormat>
  <Paragraphs>449</Paragraphs>
  <Slides>44</Slides>
  <Notes>44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44</vt:i4>
      </vt:variant>
    </vt:vector>
  </HeadingPairs>
  <TitlesOfParts>
    <vt:vector size="57" baseType="lpstr">
      <vt:lpstr>Aptos</vt:lpstr>
      <vt:lpstr>Arial</vt:lpstr>
      <vt:lpstr>Arial Narrow</vt:lpstr>
      <vt:lpstr>Calibri</vt:lpstr>
      <vt:lpstr>Calibri Light</vt:lpstr>
      <vt:lpstr>Cambria Math</vt:lpstr>
      <vt:lpstr>Courier New</vt:lpstr>
      <vt:lpstr>Garamond</vt:lpstr>
      <vt:lpstr>Garamond-Bold</vt:lpstr>
      <vt:lpstr>Times New Roman</vt:lpstr>
      <vt:lpstr>Unitext</vt:lpstr>
      <vt:lpstr>Wingdings</vt:lpstr>
      <vt:lpstr>Office Theme</vt:lpstr>
      <vt:lpstr>PowerPoint Presentation</vt:lpstr>
      <vt:lpstr>This Presentation  </vt:lpstr>
      <vt:lpstr>Multidimension poverty  conceptualisation</vt:lpstr>
      <vt:lpstr>Multidimension poverty  conceptualisation</vt:lpstr>
      <vt:lpstr>Alkire Foster(AF) method</vt:lpstr>
      <vt:lpstr>Alkire Foster(AF) method</vt:lpstr>
      <vt:lpstr>Alkire Foster(AF) method</vt:lpstr>
      <vt:lpstr>The three key statistics of the MPI</vt:lpstr>
      <vt:lpstr>Multidimension poverty  conceptualisation</vt:lpstr>
      <vt:lpstr>Normative Theories in Measurement Design</vt:lpstr>
      <vt:lpstr>Normative Choices in Measurement Design</vt:lpstr>
      <vt:lpstr>The Global MPI</vt:lpstr>
      <vt:lpstr>Global MPI – Dimensions, Indicators, Deprivation Cutoffs, and Weights</vt:lpstr>
      <vt:lpstr>Global MPI – Dimensions, Indicators, Deprivation Cutoffs, and Weights</vt:lpstr>
      <vt:lpstr>Global MPI – Dimensions, Indicators, Deprivation Cutoffs, and Weights</vt:lpstr>
      <vt:lpstr>Global MPI – Dimensions, Indicators, Deprivation Cutoffs, and Weights</vt:lpstr>
      <vt:lpstr>The Global MPI-2023</vt:lpstr>
      <vt:lpstr>Application to child poverty</vt:lpstr>
      <vt:lpstr>Application to child poverty</vt:lpstr>
      <vt:lpstr>Application to child poverty</vt:lpstr>
      <vt:lpstr>Application to child poverty</vt:lpstr>
      <vt:lpstr>Application to child poverty</vt:lpstr>
      <vt:lpstr>Application to child poverty</vt:lpstr>
      <vt:lpstr>Application to child poverty</vt:lpstr>
      <vt:lpstr>Application to child poverty</vt:lpstr>
      <vt:lpstr>Application to other measures of poverty</vt:lpstr>
      <vt:lpstr>Application to other multidimensional measures </vt:lpstr>
      <vt:lpstr>Application to other multidimensional measures </vt:lpstr>
      <vt:lpstr>Application to other multidimensional measures </vt:lpstr>
      <vt:lpstr>Application to other multidimensional measures </vt:lpstr>
      <vt:lpstr>Application to other multidimensional measures </vt:lpstr>
      <vt:lpstr>Application to other multidimensional measures </vt:lpstr>
      <vt:lpstr> Time for hands-on</vt:lpstr>
      <vt:lpstr> Time for hands-on</vt:lpstr>
      <vt:lpstr> Time for hands-on</vt:lpstr>
      <vt:lpstr> Programme File- STEP 1 &amp; 2</vt:lpstr>
      <vt:lpstr> Programme File- STEP 3</vt:lpstr>
      <vt:lpstr> Programme File- STEP  4</vt:lpstr>
      <vt:lpstr> KEY RESULTS –FOR CHILDREN UNDERFIVES </vt:lpstr>
      <vt:lpstr> KEY RESULTS –FOR CHILDREN UNDERFIVES </vt:lpstr>
      <vt:lpstr> KEY RESULTS –FOR CHILDREN UNDERFIVES </vt:lpstr>
      <vt:lpstr> KEY RESULTS –FOR CHILDREN UNDERFIVES </vt:lpstr>
      <vt:lpstr> KEY RESULTS –FOR CHILDREN UNDERFIVES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Haajirah Esau</dc:creator>
  <cp:lastModifiedBy>Kofinti Raymond Elikplim</cp:lastModifiedBy>
  <cp:revision>42</cp:revision>
  <dcterms:created xsi:type="dcterms:W3CDTF">2021-11-17T14:06:43Z</dcterms:created>
  <dcterms:modified xsi:type="dcterms:W3CDTF">2024-09-04T10:04:51Z</dcterms:modified>
</cp:coreProperties>
</file>